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268" r:id="rId2"/>
    <p:sldId id="26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8" r:id="rId12"/>
    <p:sldId id="277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3" r:id="rId27"/>
    <p:sldId id="294" r:id="rId28"/>
    <p:sldId id="295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09" r:id="rId42"/>
    <p:sldId id="310" r:id="rId43"/>
    <p:sldId id="311" r:id="rId44"/>
    <p:sldId id="312" r:id="rId45"/>
    <p:sldId id="313" r:id="rId46"/>
    <p:sldId id="315" r:id="rId47"/>
    <p:sldId id="314" r:id="rId48"/>
    <p:sldId id="316" r:id="rId49"/>
    <p:sldId id="317" r:id="rId50"/>
    <p:sldId id="318" r:id="rId51"/>
    <p:sldId id="319" r:id="rId52"/>
    <p:sldId id="320" r:id="rId53"/>
    <p:sldId id="321" r:id="rId54"/>
    <p:sldId id="322" r:id="rId55"/>
    <p:sldId id="323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  <p:sldId id="333" r:id="rId66"/>
    <p:sldId id="334" r:id="rId67"/>
    <p:sldId id="336" r:id="rId68"/>
    <p:sldId id="335" r:id="rId69"/>
    <p:sldId id="337" r:id="rId70"/>
    <p:sldId id="338" r:id="rId71"/>
    <p:sldId id="339" r:id="rId72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5" autoAdjust="0"/>
    <p:restoredTop sz="98046" autoAdjust="0"/>
  </p:normalViewPr>
  <p:slideViewPr>
    <p:cSldViewPr>
      <p:cViewPr varScale="1">
        <p:scale>
          <a:sx n="72" d="100"/>
          <a:sy n="72" d="100"/>
        </p:scale>
        <p:origin x="-3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5CE640-2FDA-47EB-929E-3D756C743713}" type="datetimeFigureOut">
              <a:rPr lang="en-AU" smtClean="0"/>
              <a:t>6/08/2012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32C25-3ABC-42A5-810C-1EE1BC7B1B3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0485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28.36565" units="1/cm"/>
          <inkml:channelProperty channel="Y" name="resolution" value="28.33948" units="1/cm"/>
        </inkml:channelProperties>
      </inkml:inkSource>
      <inkml:timestamp xml:id="ts0" timeString="2012-08-06T03:44:43.16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12080 2332,'-25'24,"0"-24,0 25,1 0,-1-25,0 25,0-25,0 25,25-1,25 1,-25 0,25 0,-25 0,25-1,0 1,-25 25,24-25,1 0,-25-1,25 1,-25 0,0 0,25 0,-25-1,25-24,-50 0,25 0</inkml:trace>
  <inkml:trace contextRef="#ctx0" brushRef="#br0" timeOffset="904.0904">12179 2828,'0'25,"0"-50,0 50,0-50,25 25,-25-25,25 25,0-25,-1 25,-24-25,25 1</inkml:trace>
  <inkml:trace contextRef="#ctx0" brushRef="#br0" timeOffset="5834.5834">12055 2853,'0'24,"25"1,-25 0,25 0,-25 0,0-1,24-24,-24 25,25 0,-25 0,25 0,-25-1,25 1,-25 0,25 0,-25 0,0-1,25 1,-1 0,-24 0,25-25,-25 0</inkml:trace>
  <inkml:trace contextRef="#ctx0" brushRef="#br0" timeOffset="6854.6854">12576 2902,'0'25,"0"0,0 0,0 24,0-24,0-25</inkml:trace>
  <inkml:trace contextRef="#ctx0" brushRef="#br0" timeOffset="7600.76">12427 2183,'0'-25</inkml:trace>
  <inkml:trace contextRef="#ctx0" brushRef="#br0" timeOffset="7632.7632">12427 2183,'0'0</inkml:trace>
  <inkml:trace contextRef="#ctx0" brushRef="#br0" timeOffset="8072.8072">12452 2133,'25'-25,"0"25,-1 0,1 25,-25 0,-25 0,25 0,0-1,-24-24,24 25,24-25,-24-25,25 25,0 0,0 0,0 0,-1 0,1 0,-25 25,25-25,0 0,-25 25,0 0,0 0,0-1,0 26,0-25,-25 0,25-1,-25-24,25 25,-25-50,25 25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CD29E-17A1-4A27-ACDD-5BD9777014E8}" type="datetimeFigureOut">
              <a:rPr lang="en-AU" smtClean="0"/>
              <a:t>6/08/2012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BBFD8-06F4-429A-9D77-8CC7276F8B3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4972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BBFD8-06F4-429A-9D77-8CC7276F8B3B}" type="slidenum">
              <a:rPr lang="en-AU" smtClean="0"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7969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1A59-D398-4E0E-B2C8-13889EA2E823}" type="datetimeFigureOut">
              <a:rPr lang="en-AU" smtClean="0"/>
              <a:t>6/08/2012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6C6E-4010-4445-9F77-51C96A2AFB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5766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1A59-D398-4E0E-B2C8-13889EA2E823}" type="datetimeFigureOut">
              <a:rPr lang="en-AU" smtClean="0"/>
              <a:t>6/08/2012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6C6E-4010-4445-9F77-51C96A2AFB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4049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1A59-D398-4E0E-B2C8-13889EA2E823}" type="datetimeFigureOut">
              <a:rPr lang="en-AU" smtClean="0"/>
              <a:t>6/08/2012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6C6E-4010-4445-9F77-51C96A2AFB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771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1A59-D398-4E0E-B2C8-13889EA2E823}" type="datetimeFigureOut">
              <a:rPr lang="en-AU" smtClean="0"/>
              <a:t>6/08/2012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6C6E-4010-4445-9F77-51C96A2AFB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307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1A59-D398-4E0E-B2C8-13889EA2E823}" type="datetimeFigureOut">
              <a:rPr lang="en-AU" smtClean="0"/>
              <a:t>6/08/2012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6C6E-4010-4445-9F77-51C96A2AFB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9961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1A59-D398-4E0E-B2C8-13889EA2E823}" type="datetimeFigureOut">
              <a:rPr lang="en-AU" smtClean="0"/>
              <a:t>6/08/2012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6C6E-4010-4445-9F77-51C96A2AFB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5040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1A59-D398-4E0E-B2C8-13889EA2E823}" type="datetimeFigureOut">
              <a:rPr lang="en-AU" smtClean="0"/>
              <a:t>6/08/2012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6C6E-4010-4445-9F77-51C96A2AFB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36611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1A59-D398-4E0E-B2C8-13889EA2E823}" type="datetimeFigureOut">
              <a:rPr lang="en-AU" smtClean="0"/>
              <a:t>6/08/2012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6C6E-4010-4445-9F77-51C96A2AFB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53041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1A59-D398-4E0E-B2C8-13889EA2E823}" type="datetimeFigureOut">
              <a:rPr lang="en-AU" smtClean="0"/>
              <a:t>6/08/2012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6C6E-4010-4445-9F77-51C96A2AFB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7440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1A59-D398-4E0E-B2C8-13889EA2E823}" type="datetimeFigureOut">
              <a:rPr lang="en-AU" smtClean="0"/>
              <a:t>6/08/2012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6C6E-4010-4445-9F77-51C96A2AFB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1509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71A59-D398-4E0E-B2C8-13889EA2E823}" type="datetimeFigureOut">
              <a:rPr lang="en-AU" smtClean="0"/>
              <a:t>6/08/2012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6C6E-4010-4445-9F77-51C96A2AFB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6674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71A59-D398-4E0E-B2C8-13889EA2E823}" type="datetimeFigureOut">
              <a:rPr lang="en-AU" smtClean="0"/>
              <a:t>6/08/2012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B6C6E-4010-4445-9F77-51C96A2AFB8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2418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emf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Planar Graphs &amp; Euler’s Formula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Exercise 8.2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069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Euler’s Formula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/>
          <a:lstStyle/>
          <a:p>
            <a:r>
              <a:rPr lang="en-AU" dirty="0" smtClean="0"/>
              <a:t>Euler’s (pronounces Oil-</a:t>
            </a:r>
            <a:r>
              <a:rPr lang="en-AU" dirty="0" err="1" smtClean="0"/>
              <a:t>er</a:t>
            </a:r>
            <a:r>
              <a:rPr lang="en-AU" dirty="0" smtClean="0"/>
              <a:t>) formula is true for all </a:t>
            </a:r>
            <a:r>
              <a:rPr lang="en-AU" u="sng" dirty="0" smtClean="0"/>
              <a:t>planar</a:t>
            </a:r>
            <a:r>
              <a:rPr lang="en-AU" dirty="0" smtClean="0"/>
              <a:t> graphs</a:t>
            </a:r>
          </a:p>
          <a:p>
            <a:r>
              <a:rPr lang="en-AU" dirty="0" smtClean="0"/>
              <a:t>v + f – e = 2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6228184" y="2420888"/>
            <a:ext cx="4577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Where:</a:t>
            </a:r>
          </a:p>
          <a:p>
            <a:r>
              <a:rPr lang="en-AU" dirty="0" smtClean="0"/>
              <a:t>v </a:t>
            </a:r>
            <a:r>
              <a:rPr lang="en-AU" dirty="0"/>
              <a:t>= no. of </a:t>
            </a:r>
            <a:r>
              <a:rPr lang="en-AU" dirty="0" smtClean="0"/>
              <a:t>vertices</a:t>
            </a:r>
            <a:endParaRPr lang="en-AU" dirty="0"/>
          </a:p>
          <a:p>
            <a:r>
              <a:rPr lang="en-AU" dirty="0" smtClean="0"/>
              <a:t>f = no. of faces (regions)</a:t>
            </a:r>
          </a:p>
          <a:p>
            <a:r>
              <a:rPr lang="en-AU" dirty="0" smtClean="0"/>
              <a:t>e = no. of edges</a:t>
            </a:r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0968"/>
            <a:ext cx="41243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44550" y="5734535"/>
                <a:ext cx="8609667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2800" dirty="0" smtClean="0"/>
                  <a:t>v + f – e = 2</a:t>
                </a:r>
              </a:p>
              <a:p>
                <a:r>
                  <a:rPr lang="en-AU" sz="2800" dirty="0" smtClean="0"/>
                  <a:t>6 + 5 – 9 = 2 </a:t>
                </a:r>
                <a14:m>
                  <m:oMath xmlns:m="http://schemas.openxmlformats.org/officeDocument/2006/math">
                    <m:r>
                      <a:rPr lang="en-AU" sz="2800" i="1" smtClean="0">
                        <a:latin typeface="Cambria Math"/>
                        <a:ea typeface="Cambria Math"/>
                      </a:rPr>
                      <m:t>∴</m:t>
                    </m:r>
                    <m:r>
                      <a:rPr lang="en-AU" sz="2800" b="0" i="1" smtClean="0">
                        <a:latin typeface="Cambria Math"/>
                        <a:ea typeface="Cambria Math"/>
                      </a:rPr>
                      <m:t>𝐸𝑢𝑙𝑒</m:t>
                    </m:r>
                    <m:sSup>
                      <m:sSupPr>
                        <m:ctrlPr>
                          <a:rPr lang="en-AU" sz="28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AU" sz="28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  <m:sup>
                        <m:r>
                          <a:rPr lang="en-AU" sz="2800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AU" sz="2800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en-AU" sz="28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AU" sz="2800" b="0" i="1" smtClean="0">
                        <a:latin typeface="Cambria Math"/>
                        <a:ea typeface="Cambria Math"/>
                      </a:rPr>
                      <m:t>𝐹𝑜𝑟𝑚𝑢𝑙𝑎</m:t>
                    </m:r>
                    <m:r>
                      <a:rPr lang="en-AU" sz="28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AU" sz="2800" b="0" i="1" smtClean="0">
                        <a:latin typeface="Cambria Math"/>
                        <a:ea typeface="Cambria Math"/>
                      </a:rPr>
                      <m:t>𝑖𝑠</m:t>
                    </m:r>
                    <m:r>
                      <a:rPr lang="en-AU" sz="28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AU" sz="2800" b="0" i="1" smtClean="0">
                        <a:latin typeface="Cambria Math"/>
                        <a:ea typeface="Cambria Math"/>
                      </a:rPr>
                      <m:t>𝑡𝑟𝑢𝑒</m:t>
                    </m:r>
                  </m:oMath>
                </a14:m>
                <a:endParaRPr lang="en-AU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550" y="5734535"/>
                <a:ext cx="8609667" cy="954107"/>
              </a:xfrm>
              <a:prstGeom prst="rect">
                <a:avLst/>
              </a:prstGeom>
              <a:blipFill rotWithShape="1">
                <a:blip r:embed="rId3"/>
                <a:stretch>
                  <a:fillRect l="-1487" t="-5769" b="-1794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208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Eulerian &amp; Hamiltonian Paths &amp; Circuits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Exercise 8.3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7487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Paths and Circuits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 smtClean="0"/>
              <a:t>Paths</a:t>
            </a:r>
          </a:p>
          <a:p>
            <a:r>
              <a:rPr lang="en-AU" dirty="0" smtClean="0"/>
              <a:t>A route from one vertex to another vertex along edges in the graph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 smtClean="0"/>
              <a:t>Circuits/cycle/closed path</a:t>
            </a:r>
          </a:p>
          <a:p>
            <a:r>
              <a:rPr lang="en-AU" dirty="0" smtClean="0"/>
              <a:t>A path that starts and finishes on the same vertex</a:t>
            </a:r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136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Eulerian Paths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dirty="0" smtClean="0"/>
              <a:t>Eulerian Path</a:t>
            </a:r>
          </a:p>
          <a:p>
            <a:r>
              <a:rPr lang="en-AU" dirty="0" smtClean="0"/>
              <a:t>Uses every edge once and only once, but does not finish at the starting vertex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dirty="0" smtClean="0"/>
              <a:t>An Eulerian Path exists if:</a:t>
            </a:r>
          </a:p>
          <a:p>
            <a:r>
              <a:rPr lang="en-AU" dirty="0" smtClean="0"/>
              <a:t>The graph is connected </a:t>
            </a:r>
          </a:p>
          <a:p>
            <a:r>
              <a:rPr lang="en-AU" dirty="0" smtClean="0"/>
              <a:t>All vertices are of even degree except for 2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Start at a vertex of odd degree and finish at the other vertex of odd degree</a:t>
            </a:r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603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08"/>
            <a:ext cx="9144000" cy="684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3" y="0"/>
            <a:ext cx="915076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07" y="13708"/>
            <a:ext cx="9193825" cy="6844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6"/>
            <a:ext cx="9178118" cy="688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21"/>
            <a:ext cx="9144000" cy="686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08" y="-8321"/>
            <a:ext cx="9159707" cy="687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547"/>
            <a:ext cx="9143999" cy="686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697"/>
            <a:ext cx="9178118" cy="6883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08" y="-2547"/>
            <a:ext cx="9193826" cy="6875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5229199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Eulerian Path = A B C D E F A D</a:t>
            </a:r>
          </a:p>
          <a:p>
            <a:r>
              <a:rPr lang="en-AU" sz="2400" dirty="0" smtClean="0"/>
              <a:t>(use vertex names to describe path)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96929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Eulerian Circuit or Cycle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Path uses every edges exactly once and returns to its starting point</a:t>
            </a:r>
          </a:p>
          <a:p>
            <a:r>
              <a:rPr lang="en-AU" dirty="0" smtClean="0"/>
              <a:t>If all vertices are of even degree, an Eulerian Circuit exists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26271"/>
            <a:ext cx="521017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owchart: Summing Junction 3"/>
          <p:cNvSpPr/>
          <p:nvPr/>
        </p:nvSpPr>
        <p:spPr>
          <a:xfrm>
            <a:off x="5508104" y="5431422"/>
            <a:ext cx="460024" cy="432048"/>
          </a:xfrm>
          <a:prstGeom prst="flowChartSummingJuncti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323528" y="4659783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Eulerian Circuit</a:t>
            </a:r>
          </a:p>
          <a:p>
            <a:r>
              <a:rPr lang="en-AU" dirty="0" smtClean="0"/>
              <a:t>D C A B D F E C F E 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9275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4.44444E-6 L -0.00312 -0.27083 L -0.2243 -0.26273 L -0.2243 0.01412 L 0.20608 0.00208 L 0.20001 -0.27083 L 0.00296 -0.26667 L 0.21511 0.00394 C 0.22553 -0.00116 0.23751 -0.00972 0.24844 -0.01412 C 0.25591 -0.02454 0.24619 -0.01227 0.25608 -0.02014 C 0.26789 -0.0294 0.24914 -0.01968 0.26355 -0.02639 C 0.26737 -0.03125 0.27171 -0.03171 0.2757 -0.03634 C 0.28143 -0.04306 0.28421 -0.04977 0.28942 -0.05671 C 0.29115 -0.06435 0.29428 -0.07315 0.29844 -0.07893 C 0.30035 -0.08634 0.30122 -0.09375 0.30296 -0.10116 C 0.30383 -0.10532 0.30608 -0.11319 0.30608 -0.11319 C 0.30556 -0.1287 0.30574 -0.14421 0.30452 -0.15972 C 0.30417 -0.16389 0.30192 -0.16759 0.30139 -0.17176 C 0.30035 -0.17917 0.29949 -0.18657 0.29844 -0.19398 C 0.29758 -0.2 0.28942 -0.20995 0.28629 -0.21412 C 0.27223 -0.23287 0.25869 -0.25393 0.23942 -0.26273 C 0.2356 -0.26759 0.23247 -0.2706 0.22726 -0.27268 C 0.2224 -0.27731 0.21737 -0.2794 0.21216 -0.28287 C 0.21042 -0.28403 0.20921 -0.28611 0.20747 -0.28681 C 0.19237 -0.29236 0.19879 -0.28449 0.19393 -0.29097 L 5.83333E-6 -4.44444E-6 Z " pathEditMode="relative" ptsTypes="AAAAAAAfffffffffffffffffAA">
                                      <p:cBhvr>
                                        <p:cTn id="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Hamiltonian Paths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Passes through every vertex exactly once but DOES NOT return to its starting vertex</a:t>
            </a:r>
          </a:p>
          <a:p>
            <a:endParaRPr lang="en-AU" dirty="0"/>
          </a:p>
          <a:p>
            <a:r>
              <a:rPr lang="en-AU" dirty="0" smtClean="0"/>
              <a:t>Hamiltonian Cycles/Circuits </a:t>
            </a:r>
          </a:p>
          <a:p>
            <a:pPr lvl="1"/>
            <a:r>
              <a:rPr lang="en-AU" dirty="0" smtClean="0"/>
              <a:t>Pass through every vertex and ends back at the starting vertex</a:t>
            </a:r>
          </a:p>
          <a:p>
            <a:pPr lvl="1"/>
            <a:r>
              <a:rPr lang="en-AU" dirty="0" smtClean="0"/>
              <a:t>N.B. Hamiltonian circuits do NOT have to use every edge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841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e.g. Hamiltonian Cycle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Use trial and error to find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pPr marL="0" indent="0">
              <a:buNone/>
            </a:pPr>
            <a:endParaRPr lang="en-A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77" y="2306244"/>
            <a:ext cx="409699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95060" y="4869713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Hamiltonian Cycle</a:t>
            </a:r>
          </a:p>
          <a:p>
            <a:r>
              <a:rPr lang="en-AU" dirty="0" smtClean="0"/>
              <a:t>A  B  C  D  E  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885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Weighted Graphs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Numbers are allocated to each edge</a:t>
            </a:r>
          </a:p>
          <a:p>
            <a:pPr lvl="1"/>
            <a:r>
              <a:rPr lang="en-AU" dirty="0" smtClean="0"/>
              <a:t>Numbers (weights) may represent</a:t>
            </a:r>
          </a:p>
          <a:p>
            <a:pPr lvl="3"/>
            <a:r>
              <a:rPr lang="en-AU" dirty="0" smtClean="0"/>
              <a:t>Time</a:t>
            </a:r>
          </a:p>
          <a:p>
            <a:pPr lvl="3"/>
            <a:r>
              <a:rPr lang="en-AU" dirty="0" smtClean="0"/>
              <a:t>Distance</a:t>
            </a:r>
          </a:p>
          <a:p>
            <a:pPr lvl="3"/>
            <a:r>
              <a:rPr lang="en-AU" dirty="0" smtClean="0"/>
              <a:t>Frequency </a:t>
            </a:r>
            <a:r>
              <a:rPr lang="en-AU" dirty="0" err="1" smtClean="0"/>
              <a:t>etc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8504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e.g. Find the shortest path between A &amp; 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6216" y="3717032"/>
            <a:ext cx="2627784" cy="2409131"/>
          </a:xfrm>
        </p:spPr>
        <p:txBody>
          <a:bodyPr/>
          <a:lstStyle/>
          <a:p>
            <a:pPr marL="0" indent="0">
              <a:buNone/>
            </a:pPr>
            <a:r>
              <a:rPr lang="en-AU" dirty="0" smtClean="0"/>
              <a:t>Shortest Path = A  F  C  D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6120680" cy="495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9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Isomorphic Graphs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Graphs with same number of vertices + edges &amp; the same number of connections between vertices</a:t>
            </a:r>
          </a:p>
          <a:p>
            <a:r>
              <a:rPr lang="en-AU" dirty="0" smtClean="0"/>
              <a:t>If vertices labelled same way, matrix representation will be the same</a:t>
            </a:r>
          </a:p>
          <a:p>
            <a:r>
              <a:rPr lang="en-AU" dirty="0" smtClean="0"/>
              <a:t>May look different &amp; be labelled differently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989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Find the shortest Hamiltonian Cycle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Identify various Hamiltonian cycles and calculate each weighting</a:t>
            </a:r>
            <a:endParaRPr lang="en-A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47990"/>
            <a:ext cx="5040560" cy="4084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36096" y="3356992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Shortest Hamiltonian Cycle </a:t>
            </a:r>
          </a:p>
          <a:p>
            <a:r>
              <a:rPr lang="en-AU" sz="2400" dirty="0" smtClean="0"/>
              <a:t>A  B  C  D  E  F  A</a:t>
            </a:r>
          </a:p>
          <a:p>
            <a:r>
              <a:rPr lang="en-AU" sz="2400" dirty="0" smtClean="0"/>
              <a:t>10 + 5 + 12 + 9 + 15 + 7 = 58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72765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Minimum Spanning Trees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Exercise 8.4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9946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Trees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 connected graph with no cycles</a:t>
            </a:r>
          </a:p>
          <a:p>
            <a:r>
              <a:rPr lang="en-AU" dirty="0" smtClean="0"/>
              <a:t>Contains the minimum number of edges to make it connected</a:t>
            </a:r>
          </a:p>
          <a:p>
            <a:r>
              <a:rPr lang="en-AU" dirty="0" smtClean="0"/>
              <a:t>Trees have (n-1) edges, where n = no. of vertices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09120"/>
            <a:ext cx="7128792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70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266"/>
            <a:ext cx="8229600" cy="753438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Is it a tree?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836712"/>
                <a:ext cx="8229600" cy="576064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AU" dirty="0" smtClean="0"/>
                  <a:t>A graph has 5 vertices of degree 3, 2 vertices of degree 2 &amp; 9 vertices of degree 1. Is it a tree?</a:t>
                </a:r>
              </a:p>
              <a:p>
                <a:pPr marL="0" indent="0">
                  <a:buNone/>
                </a:pPr>
                <a:endParaRPr lang="en-AU" dirty="0"/>
              </a:p>
              <a:p>
                <a:r>
                  <a:rPr lang="en-AU" dirty="0" smtClean="0"/>
                  <a:t>No. of edges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AU" b="0" i="1" smtClean="0">
                            <a:latin typeface="Cambria Math"/>
                          </a:rPr>
                          <m:t>𝑆𝑢𝑚</m:t>
                        </m:r>
                        <m:r>
                          <a:rPr lang="en-AU" b="0" i="1" smtClean="0">
                            <a:latin typeface="Cambria Math"/>
                          </a:rPr>
                          <m:t> </m:t>
                        </m:r>
                        <m:r>
                          <a:rPr lang="en-AU" b="0" i="1" smtClean="0">
                            <a:latin typeface="Cambria Math"/>
                          </a:rPr>
                          <m:t>𝑜𝑓</m:t>
                        </m:r>
                        <m:r>
                          <a:rPr lang="en-AU" b="0" i="1" smtClean="0">
                            <a:latin typeface="Cambria Math"/>
                          </a:rPr>
                          <m:t> </m:t>
                        </m:r>
                        <m:r>
                          <a:rPr lang="en-AU" b="0" i="1" smtClean="0">
                            <a:latin typeface="Cambria Math"/>
                          </a:rPr>
                          <m:t>𝑣𝑒𝑟𝑡𝑒𝑥</m:t>
                        </m:r>
                        <m:r>
                          <a:rPr lang="en-AU" b="0" i="1" smtClean="0">
                            <a:latin typeface="Cambria Math"/>
                          </a:rPr>
                          <m:t> </m:t>
                        </m:r>
                        <m:r>
                          <a:rPr lang="en-AU" b="0" i="1" smtClean="0">
                            <a:latin typeface="Cambria Math"/>
                          </a:rPr>
                          <m:t>𝑑𝑒𝑔𝑟𝑒𝑒𝑠</m:t>
                        </m:r>
                      </m:num>
                      <m:den>
                        <m:r>
                          <a:rPr lang="en-AU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AU" dirty="0" smtClean="0"/>
              </a:p>
              <a:p>
                <a:r>
                  <a:rPr lang="en-AU" dirty="0"/>
                  <a:t>No. of </a:t>
                </a:r>
                <a:r>
                  <a:rPr lang="en-AU" dirty="0" smtClean="0"/>
                  <a:t>vertices = </a:t>
                </a:r>
                <a:r>
                  <a:rPr lang="en-AU" dirty="0"/>
                  <a:t>5 + 2 + 9 = </a:t>
                </a:r>
                <a:r>
                  <a:rPr lang="en-AU" dirty="0" smtClean="0"/>
                  <a:t>16</a:t>
                </a:r>
              </a:p>
              <a:p>
                <a:r>
                  <a:rPr lang="en-AU" dirty="0" smtClean="0"/>
                  <a:t>Sum of vertex degrees = (5x3) + (2x2) + (9x1) = 15 + 4 + 9 = 28</a:t>
                </a:r>
              </a:p>
              <a:p>
                <a:pPr marL="0" indent="0">
                  <a:buNone/>
                </a:pPr>
                <a:r>
                  <a:rPr lang="en-AU" dirty="0" smtClean="0"/>
                  <a:t>No. of edges = 28/2 = 14</a:t>
                </a:r>
              </a:p>
              <a:p>
                <a:pPr marL="0" indent="0">
                  <a:buNone/>
                </a:pPr>
                <a:endParaRPr lang="en-AU" dirty="0" smtClean="0"/>
              </a:p>
              <a:p>
                <a:pPr marL="0" indent="0">
                  <a:buNone/>
                </a:pPr>
                <a:r>
                  <a:rPr lang="en-AU" dirty="0" smtClean="0"/>
                  <a:t>Check if No. of edges = No. of vertices – 1 = 16 – 1 =15 </a:t>
                </a:r>
                <a:r>
                  <a:rPr lang="en-AU" dirty="0" smtClean="0">
                    <a:sym typeface="Wingdings" pitchFamily="2" charset="2"/>
                  </a:rPr>
                  <a:t> 15 </a:t>
                </a:r>
                <a14:m>
                  <m:oMath xmlns:m="http://schemas.openxmlformats.org/officeDocument/2006/math">
                    <m:r>
                      <a:rPr lang="en-AU" i="1" smtClean="0">
                        <a:latin typeface="Cambria Math"/>
                        <a:ea typeface="Cambria Math"/>
                        <a:sym typeface="Wingdings" pitchFamily="2" charset="2"/>
                      </a:rPr>
                      <m:t>≠</m:t>
                    </m:r>
                    <m:r>
                      <a:rPr lang="en-AU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14 ∴</m:t>
                    </m:r>
                    <m:r>
                      <a:rPr lang="en-AU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𝑁𝑜𝑡</m:t>
                    </m:r>
                    <m:r>
                      <a:rPr lang="en-AU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 </m:t>
                    </m:r>
                    <m:r>
                      <a:rPr lang="en-AU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𝐴</m:t>
                    </m:r>
                    <m:r>
                      <a:rPr lang="en-AU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 </m:t>
                    </m:r>
                    <m:r>
                      <a:rPr lang="en-AU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𝑇𝑟𝑒𝑒</m:t>
                    </m:r>
                    <m:r>
                      <a:rPr lang="en-AU" b="0" i="1" smtClean="0">
                        <a:latin typeface="Cambria Math"/>
                        <a:ea typeface="Cambria Math"/>
                        <a:sym typeface="Wingdings" pitchFamily="2" charset="2"/>
                      </a:rPr>
                      <m:t>!</m:t>
                    </m:r>
                  </m:oMath>
                </a14:m>
                <a:endParaRPr lang="en-AU" dirty="0" smtClean="0"/>
              </a:p>
              <a:p>
                <a:pPr marL="0" indent="0">
                  <a:buNone/>
                </a:pPr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836712"/>
                <a:ext cx="8229600" cy="5760640"/>
              </a:xfrm>
              <a:blipFill rotWithShape="1">
                <a:blip r:embed="rId2"/>
                <a:stretch>
                  <a:fillRect l="-1704" t="-2116" r="-177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923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Spanning Trees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Every graph has at least one sub graph that reaches every vertex &amp; is a tree</a:t>
            </a:r>
          </a:p>
          <a:p>
            <a:r>
              <a:rPr lang="en-AU" dirty="0" smtClean="0"/>
              <a:t>To find:</a:t>
            </a:r>
          </a:p>
          <a:p>
            <a:pPr lvl="1"/>
            <a:r>
              <a:rPr lang="en-AU" dirty="0" smtClean="0"/>
              <a:t>Remove edges from original graph as long as the graph remains connected</a:t>
            </a:r>
          </a:p>
          <a:p>
            <a:pPr marL="457200" lvl="1" indent="0">
              <a:buNone/>
            </a:pPr>
            <a:r>
              <a:rPr lang="en-AU" dirty="0" smtClean="0"/>
              <a:t>OR</a:t>
            </a:r>
          </a:p>
          <a:p>
            <a:pPr lvl="1"/>
            <a:r>
              <a:rPr lang="en-AU" dirty="0"/>
              <a:t> </a:t>
            </a:r>
            <a:r>
              <a:rPr lang="en-AU" dirty="0" smtClean="0"/>
              <a:t>Start with vertices &amp; join with edges, making sure no cycles form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775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Find the spanning tree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3717032"/>
            <a:ext cx="7859216" cy="2625155"/>
          </a:xfrm>
        </p:spPr>
        <p:txBody>
          <a:bodyPr/>
          <a:lstStyle/>
          <a:p>
            <a:r>
              <a:rPr lang="en-AU" dirty="0" smtClean="0"/>
              <a:t>Method 2 (adding edges)</a:t>
            </a: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56792"/>
            <a:ext cx="423862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631" y="4509120"/>
            <a:ext cx="3629025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907" y="4509120"/>
            <a:ext cx="35433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907" y="4552432"/>
            <a:ext cx="35623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4620904"/>
            <a:ext cx="352425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957" y="4620904"/>
            <a:ext cx="35433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655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Find the spanning tree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3717032"/>
            <a:ext cx="7859216" cy="2625155"/>
          </a:xfrm>
        </p:spPr>
        <p:txBody>
          <a:bodyPr/>
          <a:lstStyle/>
          <a:p>
            <a:r>
              <a:rPr lang="en-AU" dirty="0" smtClean="0"/>
              <a:t>Method 1 (take edges away)</a:t>
            </a: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556792"/>
            <a:ext cx="423862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697" y="4747858"/>
            <a:ext cx="423862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572" y="4714520"/>
            <a:ext cx="44767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872" y="4785958"/>
            <a:ext cx="474345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480" y="4831082"/>
            <a:ext cx="492442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580" y="4759884"/>
            <a:ext cx="481965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872" y="4735653"/>
            <a:ext cx="474345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041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Minimum Spanning Trees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Add to smallest total possible on weighted networks</a:t>
            </a:r>
          </a:p>
          <a:p>
            <a:endParaRPr lang="en-AU" dirty="0"/>
          </a:p>
          <a:p>
            <a:r>
              <a:rPr lang="en-AU" dirty="0" smtClean="0"/>
              <a:t>Follow </a:t>
            </a:r>
            <a:r>
              <a:rPr lang="en-AU" dirty="0" err="1" smtClean="0"/>
              <a:t>Pim’s</a:t>
            </a:r>
            <a:r>
              <a:rPr lang="en-AU" dirty="0" smtClean="0"/>
              <a:t> Algorithm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0858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Prim’s Algorithm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Step 1: Begin at any vertex</a:t>
            </a:r>
          </a:p>
          <a:p>
            <a:endParaRPr lang="en-AU" dirty="0"/>
          </a:p>
          <a:p>
            <a:r>
              <a:rPr lang="en-AU" dirty="0" smtClean="0"/>
              <a:t>Step 2: Select edge with smallest weighting</a:t>
            </a:r>
          </a:p>
          <a:p>
            <a:endParaRPr lang="en-AU" dirty="0"/>
          </a:p>
          <a:p>
            <a:r>
              <a:rPr lang="en-AU" dirty="0" smtClean="0"/>
              <a:t>Step 3: Look at edges coming from vertices selected so far. Select edge with lowest weighting. If cycle is created go to next smallest.</a:t>
            </a:r>
          </a:p>
          <a:p>
            <a:endParaRPr lang="en-AU" dirty="0"/>
          </a:p>
          <a:p>
            <a:r>
              <a:rPr lang="en-AU" dirty="0" smtClean="0"/>
              <a:t>Step 4: Repeat until all vertices have been selected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0067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Directed Graphs &amp; Network Flows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Exercise 8.5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8144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err="1" smtClean="0"/>
              <a:t>Eg</a:t>
            </a:r>
            <a:r>
              <a:rPr lang="en-AU" dirty="0" smtClean="0"/>
              <a:t>. Moving D results in an isomorphic graph</a:t>
            </a:r>
            <a:endParaRPr lang="en-A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34290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71625"/>
            <a:ext cx="3581400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2069" y="6273224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Move a vertex to create an isomorphic graph (connection do not change)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294488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Directed Graph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en-AU" dirty="0" smtClean="0"/>
              <a:t>Each edge has only one direction (shown by arrow)</a:t>
            </a:r>
          </a:p>
          <a:p>
            <a:r>
              <a:rPr lang="en-AU" dirty="0" smtClean="0"/>
              <a:t>See if all vertices are reachable</a:t>
            </a:r>
          </a:p>
          <a:p>
            <a:pPr lvl="2"/>
            <a:r>
              <a:rPr lang="en-AU" dirty="0" smtClean="0"/>
              <a:t>Start at a point and follow a path. If you reach a dead end, go back and try a different path</a:t>
            </a:r>
          </a:p>
          <a:p>
            <a:pPr marL="914400" lvl="2" indent="0">
              <a:buNone/>
            </a:pPr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54864"/>
            <a:ext cx="3744416" cy="300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7984" y="4509120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A  B  C </a:t>
            </a:r>
            <a:r>
              <a:rPr lang="en-AU" sz="2400" dirty="0" smtClean="0">
                <a:sym typeface="Wingdings" pitchFamily="2" charset="2"/>
              </a:rPr>
              <a:t> Dead End</a:t>
            </a:r>
          </a:p>
          <a:p>
            <a:endParaRPr lang="en-AU" sz="2400" dirty="0">
              <a:sym typeface="Wingdings" pitchFamily="2" charset="2"/>
            </a:endParaRPr>
          </a:p>
          <a:p>
            <a:r>
              <a:rPr lang="en-AU" sz="2400" dirty="0" smtClean="0">
                <a:sym typeface="Wingdings" pitchFamily="2" charset="2"/>
              </a:rPr>
              <a:t>A  B  E  D  C  All connected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5451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Matrix Representation (M)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525963"/>
          </a:xfrm>
        </p:spPr>
        <p:txBody>
          <a:bodyPr>
            <a:normAutofit/>
          </a:bodyPr>
          <a:lstStyle/>
          <a:p>
            <a:r>
              <a:rPr lang="en-AU" sz="2800" dirty="0" smtClean="0"/>
              <a:t>Rows represent starting vertices for the edges (From)</a:t>
            </a:r>
          </a:p>
          <a:p>
            <a:r>
              <a:rPr lang="en-AU" sz="2800" dirty="0" smtClean="0"/>
              <a:t>Columns show the vertices at which the edge ends (To)</a:t>
            </a:r>
            <a:endParaRPr lang="en-A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8732"/>
            <a:ext cx="3887415" cy="416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427984" y="2668732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M =</a:t>
            </a:r>
            <a:endParaRPr lang="en-A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580112" y="3253507"/>
                <a:ext cx="2467210" cy="3050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AU" sz="2400" i="1" smtClean="0">
                              <a:latin typeface="Cambria Math"/>
                            </a:rPr>
                          </m:ctrlPr>
                        </m:mPr>
                        <m:mr>
                          <m:e/>
                          <m:e>
                            <m:eqArr>
                              <m:eqArrPr>
                                <m:ctrlPr>
                                  <a:rPr lang="en-AU" sz="2400" b="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e/>
                            </m:eqArr>
                          </m:e>
                          <m:e>
                            <m:eqArr>
                              <m:eqArrPr>
                                <m:ctrlPr>
                                  <a:rPr lang="en-AU" sz="2400" b="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eqArr>
                          </m:e>
                        </m:mr>
                        <m:mr>
                          <m:e>
                            <m:r>
                              <a:rPr lang="en-AU" sz="2400" b="0" i="1" smtClean="0">
                                <a:latin typeface="Cambria Math"/>
                              </a:rPr>
                              <m:t>𝐴</m:t>
                            </m:r>
                          </m:e>
                          <m:e>
                            <m:r>
                              <a:rPr lang="en-AU" sz="2400" b="0" i="1" smtClean="0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AU" sz="2400" b="0" i="1" smtClean="0">
                                <a:latin typeface="Cambria Math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n-AU" sz="2400" b="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𝐷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</m:eqArr>
                          </m:e>
                          <m:e>
                            <m:eqArr>
                              <m:eqArrPr>
                                <m:ctrlPr>
                                  <a:rPr lang="en-AU" sz="2400" b="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eqArr>
                          </m:e>
                          <m:e>
                            <m:eqArr>
                              <m:eqArrPr>
                                <m:ctrlPr>
                                  <a:rPr lang="en-AU" sz="2400" b="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eqArr>
                          </m:e>
                        </m:mr>
                      </m:m>
                      <m:r>
                        <a:rPr lang="en-AU" sz="2400" b="0" i="1" smtClean="0">
                          <a:latin typeface="Cambria Math"/>
                        </a:rPr>
                        <m:t>  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AU" sz="240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eqArr>
                              <m:eqArrPr>
                                <m:ctrlPr>
                                  <a:rPr lang="en-AU" sz="2400" b="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brk m:alnAt="7"/>
                                  </m:rPr>
                                  <a:rPr lang="en-AU" sz="2400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  <m:e/>
                            </m:eqArr>
                          </m:e>
                        </m:mr>
                        <m:mr>
                          <m:e>
                            <m:r>
                              <a:rPr lang="en-AU" sz="2400" b="0" i="1" smtClean="0">
                                <a:latin typeface="Cambria Math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n-AU" sz="2400" b="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eqArr>
                          </m:e>
                        </m:mr>
                      </m:m>
                      <m:r>
                        <a:rPr lang="en-AU" sz="2400" i="1" smtClean="0">
                          <a:latin typeface="Cambria Math"/>
                        </a:rPr>
                        <m:t> </m:t>
                      </m:r>
                      <m:r>
                        <a:rPr lang="en-AU" sz="2400" b="0" i="1" smtClean="0">
                          <a:latin typeface="Cambria Math"/>
                        </a:rPr>
                        <m:t>   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AU" sz="240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eqArr>
                              <m:eqArrPr>
                                <m:ctrlPr>
                                  <a:rPr lang="en-AU" sz="2400" b="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brk m:alnAt="7"/>
                                  </m:rPr>
                                  <a:rPr lang="en-AU" sz="2400" b="0" i="1" smtClean="0">
                                    <a:latin typeface="Cambria Math"/>
                                  </a:rPr>
                                  <m:t>𝐷</m:t>
                                </m:r>
                              </m:e>
                              <m:e/>
                            </m:eqArr>
                          </m:e>
                          <m:e>
                            <m:eqArr>
                              <m:eqArrPr>
                                <m:ctrlPr>
                                  <a:rPr lang="en-AU" sz="2400" b="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  <m:e/>
                            </m:eqArr>
                          </m:e>
                        </m:mr>
                        <m:mr>
                          <m:e>
                            <m:r>
                              <a:rPr lang="en-AU" sz="2400" b="0" i="1" smtClean="0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AU" sz="2400" b="0" i="1" smtClean="0">
                                <a:latin typeface="Cambria Math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n-AU" sz="2400" b="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eqArr>
                          </m:e>
                          <m:e>
                            <m:eqArr>
                              <m:eqArrPr>
                                <m:ctrlPr>
                                  <a:rPr lang="en-AU" sz="2400" b="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en-AU" sz="2400" dirty="0" smtClean="0"/>
              </a:p>
              <a:p>
                <a:endParaRPr lang="en-AU" sz="2400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3253507"/>
                <a:ext cx="2467210" cy="3050579"/>
              </a:xfrm>
              <a:prstGeom prst="rect">
                <a:avLst/>
              </a:prstGeom>
              <a:blipFill rotWithShape="1">
                <a:blip r:embed="rId3"/>
                <a:stretch>
                  <a:fillRect r="-2246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Left Bracket 5"/>
          <p:cNvSpPr/>
          <p:nvPr/>
        </p:nvSpPr>
        <p:spPr>
          <a:xfrm>
            <a:off x="6084168" y="3789039"/>
            <a:ext cx="144016" cy="2006683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ight Bracket 6"/>
          <p:cNvSpPr/>
          <p:nvPr/>
        </p:nvSpPr>
        <p:spPr>
          <a:xfrm>
            <a:off x="8532440" y="3789039"/>
            <a:ext cx="216024" cy="2006683"/>
          </a:xfrm>
          <a:prstGeom prst="righ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TextBox 7"/>
          <p:cNvSpPr txBox="1"/>
          <p:nvPr/>
        </p:nvSpPr>
        <p:spPr>
          <a:xfrm>
            <a:off x="7177415" y="2770750"/>
            <a:ext cx="854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To</a:t>
            </a:r>
            <a:endParaRPr lang="en-A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4533172" y="429309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From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554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Degree of Vertex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/>
          <a:p>
            <a:r>
              <a:rPr lang="en-AU" sz="2800" dirty="0" smtClean="0"/>
              <a:t>In Degree </a:t>
            </a:r>
            <a:r>
              <a:rPr lang="en-AU" sz="2800" dirty="0" smtClean="0">
                <a:sym typeface="Wingdings" pitchFamily="2" charset="2"/>
              </a:rPr>
              <a:t> No. of edges coming into a vertex (add column)</a:t>
            </a:r>
          </a:p>
          <a:p>
            <a:r>
              <a:rPr lang="en-AU" sz="2800" dirty="0" smtClean="0">
                <a:sym typeface="Wingdings" pitchFamily="2" charset="2"/>
              </a:rPr>
              <a:t>Out Degree  No. of edges coming out of a vertex (add row)</a:t>
            </a:r>
            <a:endParaRPr lang="en-AU" sz="2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6083792"/>
              </p:ext>
            </p:extLst>
          </p:nvPr>
        </p:nvGraphicFramePr>
        <p:xfrm>
          <a:off x="4894387" y="3212976"/>
          <a:ext cx="4045422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8474"/>
                <a:gridCol w="1348474"/>
                <a:gridCol w="134847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Vertex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In Degree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Out Degree</a:t>
                      </a:r>
                      <a:endParaRPr lang="en-A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A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2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2</a:t>
                      </a:r>
                      <a:endParaRPr lang="en-A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B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2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1</a:t>
                      </a:r>
                      <a:endParaRPr lang="en-A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C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2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1</a:t>
                      </a:r>
                      <a:endParaRPr lang="en-A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D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1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2</a:t>
                      </a:r>
                      <a:endParaRPr lang="en-A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E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1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2</a:t>
                      </a:r>
                      <a:endParaRPr lang="en-AU" sz="2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008"/>
            <a:ext cx="4321019" cy="316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74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Reachability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dirty="0" smtClean="0"/>
              <a:t>M = number of paths possible between two vertices using one edge (a direct path)</a:t>
            </a:r>
          </a:p>
          <a:p>
            <a:endParaRPr lang="en-AU" dirty="0"/>
          </a:p>
          <a:p>
            <a:r>
              <a:rPr lang="en-AU" dirty="0" smtClean="0"/>
              <a:t>Can use adjacency matrix to find no. of paths b/w 2 vertices using two, three </a:t>
            </a:r>
            <a:r>
              <a:rPr lang="en-AU" dirty="0" err="1" smtClean="0"/>
              <a:t>etc</a:t>
            </a:r>
            <a:r>
              <a:rPr lang="en-AU" dirty="0" smtClean="0"/>
              <a:t> edges</a:t>
            </a:r>
          </a:p>
          <a:p>
            <a:endParaRPr lang="en-AU" dirty="0"/>
          </a:p>
          <a:p>
            <a:r>
              <a:rPr lang="en-AU" dirty="0" smtClean="0"/>
              <a:t>M</a:t>
            </a:r>
            <a:r>
              <a:rPr lang="en-AU" baseline="30000" dirty="0" smtClean="0"/>
              <a:t>2</a:t>
            </a:r>
            <a:r>
              <a:rPr lang="en-AU" dirty="0" smtClean="0"/>
              <a:t> = no. of paths between two vertices using 2 edges</a:t>
            </a:r>
          </a:p>
          <a:p>
            <a:endParaRPr lang="en-AU" dirty="0" smtClean="0"/>
          </a:p>
          <a:p>
            <a:r>
              <a:rPr lang="en-AU" dirty="0" smtClean="0"/>
              <a:t>Therefore </a:t>
            </a:r>
            <a:r>
              <a:rPr lang="en-AU" dirty="0" err="1" smtClean="0"/>
              <a:t>M</a:t>
            </a:r>
            <a:r>
              <a:rPr lang="en-AU" baseline="30000" dirty="0" err="1" smtClean="0"/>
              <a:t>n</a:t>
            </a:r>
            <a:r>
              <a:rPr lang="en-AU" dirty="0" smtClean="0"/>
              <a:t>  can be used to find the paths between 2 vertices using n edges.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3206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777" y="0"/>
            <a:ext cx="8229600" cy="810344"/>
          </a:xfrm>
        </p:spPr>
        <p:txBody>
          <a:bodyPr/>
          <a:lstStyle/>
          <a:p>
            <a:r>
              <a:rPr lang="en-AU" dirty="0" smtClean="0"/>
              <a:t>Adjacency Matrix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565615"/>
            <a:ext cx="8229600" cy="4525963"/>
          </a:xfrm>
        </p:spPr>
        <p:txBody>
          <a:bodyPr/>
          <a:lstStyle/>
          <a:p>
            <a:r>
              <a:rPr lang="en-AU" dirty="0" smtClean="0"/>
              <a:t>M</a:t>
            </a:r>
            <a:r>
              <a:rPr lang="en-AU" baseline="30000" dirty="0" smtClean="0"/>
              <a:t>2</a:t>
            </a:r>
            <a:r>
              <a:rPr lang="en-AU" dirty="0" smtClean="0"/>
              <a:t> = 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22" y="1188779"/>
            <a:ext cx="313372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571" y="972755"/>
            <a:ext cx="313372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90295" y="2120711"/>
            <a:ext cx="841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/>
              <a:t>X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50363" y="3531828"/>
                <a:ext cx="2467210" cy="3082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AU" sz="2400" i="1" smtClean="0">
                              <a:latin typeface="Cambria Math"/>
                            </a:rPr>
                          </m:ctrlPr>
                        </m:mPr>
                        <m:mr>
                          <m:e/>
                          <m:e>
                            <m:eqArr>
                              <m:eqArrPr>
                                <m:ctrlPr>
                                  <a:rPr lang="en-AU" sz="2400" b="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e/>
                            </m:eqArr>
                          </m:e>
                          <m:e>
                            <m:eqArr>
                              <m:eqArrPr>
                                <m:ctrlPr>
                                  <a:rPr lang="en-AU" sz="2400" b="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eqArr>
                          </m:e>
                        </m:mr>
                        <m:mr>
                          <m:e>
                            <m:r>
                              <a:rPr lang="en-AU" sz="2400" b="0" i="1" smtClean="0">
                                <a:latin typeface="Cambria Math"/>
                              </a:rPr>
                              <m:t>𝐴</m:t>
                            </m:r>
                          </m:e>
                          <m:e>
                            <m:r>
                              <a:rPr lang="en-AU" sz="2400" b="0" i="1" smtClean="0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AU" sz="2400" b="0" i="1" smtClean="0">
                                <a:latin typeface="Cambria Math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n-AU" sz="2400" b="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𝐷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</m:eqArr>
                          </m:e>
                          <m:e>
                            <m:eqArr>
                              <m:eqArrPr>
                                <m:ctrlPr>
                                  <a:rPr lang="en-AU" sz="2400" b="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eqArr>
                          </m:e>
                          <m:e>
                            <m:eqArr>
                              <m:eqArrPr>
                                <m:ctrlPr>
                                  <a:rPr lang="en-AU" sz="2400" b="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eqArr>
                          </m:e>
                        </m:mr>
                      </m:m>
                      <m:r>
                        <a:rPr lang="en-AU" sz="2400" b="0" i="1" smtClean="0">
                          <a:latin typeface="Cambria Math"/>
                        </a:rPr>
                        <m:t>  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AU" sz="240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eqArr>
                              <m:eqArrPr>
                                <m:ctrlPr>
                                  <a:rPr lang="en-AU" sz="2400" b="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brk m:alnAt="7"/>
                                  </m:rPr>
                                  <a:rPr lang="en-AU" sz="2400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  <m:e/>
                            </m:eqArr>
                          </m:e>
                        </m:mr>
                        <m:mr>
                          <m:e>
                            <m:r>
                              <a:rPr lang="en-AU" sz="2400" b="0" i="1" smtClean="0">
                                <a:latin typeface="Cambria Math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n-AU" sz="2400" b="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</m:eqArr>
                          </m:e>
                        </m:mr>
                      </m:m>
                      <m:r>
                        <a:rPr lang="en-AU" sz="2400" i="1" smtClean="0">
                          <a:latin typeface="Cambria Math"/>
                        </a:rPr>
                        <m:t> </m:t>
                      </m:r>
                      <m:r>
                        <a:rPr lang="en-AU" sz="2400" b="0" i="1" smtClean="0">
                          <a:latin typeface="Cambria Math"/>
                        </a:rPr>
                        <m:t>   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AU" sz="240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eqArr>
                              <m:eqArrPr>
                                <m:ctrlPr>
                                  <a:rPr lang="en-AU" sz="2400" b="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brk m:alnAt="7"/>
                                  </m:rPr>
                                  <a:rPr lang="en-AU" sz="2400" b="0" i="1" smtClean="0">
                                    <a:latin typeface="Cambria Math"/>
                                  </a:rPr>
                                  <m:t>𝐷</m:t>
                                </m:r>
                              </m:e>
                              <m:e/>
                            </m:eqArr>
                          </m:e>
                          <m:e>
                            <m:eqArr>
                              <m:eqArrPr>
                                <m:ctrlPr>
                                  <a:rPr lang="en-AU" sz="2400" b="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𝐸</m:t>
                                </m:r>
                              </m:e>
                              <m:e/>
                            </m:eqArr>
                          </m:e>
                        </m:mr>
                        <m:mr>
                          <m:e>
                            <m:r>
                              <a:rPr lang="en-AU" sz="2400" b="0" i="1" smtClean="0">
                                <a:latin typeface="Cambria Math"/>
                              </a:rPr>
                              <m:t>1</m:t>
                            </m:r>
                          </m:e>
                          <m:e>
                            <m:r>
                              <a:rPr lang="en-AU" sz="2400" b="0" i="1" smtClean="0">
                                <a:latin typeface="Cambria Math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n-AU" sz="2400" b="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eqArr>
                          </m:e>
                          <m:e>
                            <m:eqArr>
                              <m:eqArrPr>
                                <m:ctrlPr>
                                  <a:rPr lang="en-AU" sz="2400" b="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en-AU" sz="2400" dirty="0" smtClean="0"/>
              </a:p>
              <a:p>
                <a:endParaRPr lang="en-AU" sz="2400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363" y="3531828"/>
                <a:ext cx="2467210" cy="3082447"/>
              </a:xfrm>
              <a:prstGeom prst="rect">
                <a:avLst/>
              </a:prstGeom>
              <a:blipFill rotWithShape="1">
                <a:blip r:embed="rId4"/>
                <a:stretch>
                  <a:fillRect r="-22469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eft Bracket 7"/>
          <p:cNvSpPr/>
          <p:nvPr/>
        </p:nvSpPr>
        <p:spPr>
          <a:xfrm>
            <a:off x="3482411" y="3843363"/>
            <a:ext cx="144016" cy="2006683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ight Bracket 8"/>
          <p:cNvSpPr/>
          <p:nvPr/>
        </p:nvSpPr>
        <p:spPr>
          <a:xfrm>
            <a:off x="5930683" y="3843363"/>
            <a:ext cx="216024" cy="2006683"/>
          </a:xfrm>
          <a:prstGeom prst="righ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Box 4"/>
          <p:cNvSpPr txBox="1"/>
          <p:nvPr/>
        </p:nvSpPr>
        <p:spPr>
          <a:xfrm>
            <a:off x="2416940" y="4303610"/>
            <a:ext cx="16467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/>
              <a:t>=</a:t>
            </a:r>
            <a:endParaRPr lang="en-A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590557" y="6093295"/>
            <a:ext cx="8177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Now it shows one path possible from A to C using 2 edges where originally there was no path using only one edge. 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1694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Calculator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2276475"/>
            <a:ext cx="86487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84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Dominance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en-AU" dirty="0" smtClean="0"/>
              <a:t>To show when one group is dominant over another</a:t>
            </a: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36912"/>
            <a:ext cx="345757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5976" y="2420888"/>
            <a:ext cx="3744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Which teams dominate the Blues?</a:t>
            </a:r>
          </a:p>
          <a:p>
            <a:endParaRPr lang="en-AU" sz="2400" dirty="0"/>
          </a:p>
          <a:p>
            <a:r>
              <a:rPr lang="en-AU" sz="2400" dirty="0" smtClean="0"/>
              <a:t>Saints &amp; </a:t>
            </a:r>
            <a:r>
              <a:rPr lang="en-AU" sz="2400" dirty="0" err="1" smtClean="0"/>
              <a:t>Freo</a:t>
            </a:r>
            <a:endParaRPr lang="en-AU" sz="2400" dirty="0" smtClean="0"/>
          </a:p>
          <a:p>
            <a:endParaRPr lang="en-AU" sz="2400" dirty="0"/>
          </a:p>
          <a:p>
            <a:r>
              <a:rPr lang="en-AU" sz="2400" dirty="0" smtClean="0"/>
              <a:t>Which teams are dominated by the Saints?</a:t>
            </a:r>
          </a:p>
          <a:p>
            <a:endParaRPr lang="en-AU" sz="2400" dirty="0"/>
          </a:p>
          <a:p>
            <a:r>
              <a:rPr lang="en-AU" sz="2400" dirty="0" smtClean="0"/>
              <a:t>Blues, </a:t>
            </a:r>
            <a:r>
              <a:rPr lang="en-AU" sz="2400" dirty="0" err="1" smtClean="0"/>
              <a:t>Freo</a:t>
            </a:r>
            <a:r>
              <a:rPr lang="en-AU" sz="2400" dirty="0" smtClean="0"/>
              <a:t> and </a:t>
            </a:r>
            <a:r>
              <a:rPr lang="en-AU" sz="2400" dirty="0" err="1" smtClean="0"/>
              <a:t>Demones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115812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Draw an adjacency matrix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345757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33172" y="2083957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smtClean="0"/>
              <a:t>M =</a:t>
            </a:r>
            <a:endParaRPr lang="en-A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685300" y="2668732"/>
                <a:ext cx="2467210" cy="3143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AU" sz="2400" i="1" smtClean="0">
                              <a:latin typeface="Cambria Math"/>
                            </a:rPr>
                          </m:ctrlPr>
                        </m:mPr>
                        <m:mr>
                          <m:e/>
                          <m:e>
                            <m:eqArr>
                              <m:eqArrPr>
                                <m:ctrlPr>
                                  <a:rPr lang="en-AU" sz="2400" b="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  <m:e/>
                            </m:eqArr>
                          </m:e>
                          <m:e>
                            <m:eqArr>
                              <m:eqArrPr>
                                <m:ctrlPr>
                                  <a:rPr lang="en-AU" sz="2400" b="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eqArr>
                          </m:e>
                        </m:mr>
                        <m:mr>
                          <m:e>
                            <m:r>
                              <a:rPr lang="en-AU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  <m:e>
                            <m:r>
                              <a:rPr lang="en-AU" sz="2400" b="0" i="1" smtClean="0">
                                <a:latin typeface="Cambria Math"/>
                              </a:rPr>
                              <m:t>0</m:t>
                            </m:r>
                          </m:e>
                          <m:e>
                            <m:r>
                              <a:rPr lang="en-AU" sz="2400" b="0" i="1" smtClean="0">
                                <a:latin typeface="Cambria Math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n-AU" sz="2400" b="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𝐷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𝐹</m:t>
                                </m:r>
                              </m:e>
                              <m:e/>
                            </m:eqArr>
                          </m:e>
                          <m:e>
                            <m:eqArr>
                              <m:eqArrPr>
                                <m:ctrlPr>
                                  <a:rPr lang="en-AU" sz="2400" b="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/>
                            </m:eqArr>
                          </m:e>
                          <m:e>
                            <m:eqArr>
                              <m:eqArrPr>
                                <m:ctrlPr>
                                  <a:rPr lang="en-AU" sz="2400" b="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/>
                            </m:eqArr>
                          </m:e>
                        </m:mr>
                      </m:m>
                      <m:r>
                        <a:rPr lang="en-AU" sz="2400" b="0" i="1" smtClean="0">
                          <a:latin typeface="Cambria Math"/>
                        </a:rPr>
                        <m:t>  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AU" sz="240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eqArr>
                              <m:eqArrPr>
                                <m:ctrlPr>
                                  <a:rPr lang="en-AU" sz="2400" b="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𝐷</m:t>
                                </m:r>
                              </m:e>
                              <m:e/>
                            </m:eqArr>
                          </m:e>
                        </m:mr>
                        <m:mr>
                          <m:e>
                            <m:r>
                              <a:rPr lang="en-AU" sz="2400" b="0" i="1" smtClean="0">
                                <a:latin typeface="Cambria Math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n-AU" sz="2400" b="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/>
                            </m:eqArr>
                          </m:e>
                        </m:mr>
                      </m:m>
                      <m:r>
                        <a:rPr lang="en-AU" sz="2400" i="1" smtClean="0">
                          <a:latin typeface="Cambria Math"/>
                        </a:rPr>
                        <m:t> </m:t>
                      </m:r>
                      <m:r>
                        <a:rPr lang="en-AU" sz="2400" b="0" i="1" smtClean="0">
                          <a:latin typeface="Cambria Math"/>
                        </a:rPr>
                        <m:t>   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AU" sz="240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eqArr>
                              <m:eqArrPr>
                                <m:ctrlPr>
                                  <a:rPr lang="en-AU" sz="2400" b="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𝐹</m:t>
                                </m:r>
                              </m:e>
                              <m:e/>
                            </m:eqArr>
                          </m:e>
                          <m:e>
                            <m:eqArr>
                              <m:eqArrPr>
                                <m:ctrlPr>
                                  <a:rPr lang="en-AU" sz="2400" b="0" i="1" smtClean="0">
                                    <a:latin typeface="Cambria Math"/>
                                  </a:rPr>
                                </m:ctrlPr>
                              </m:eqArrPr>
                              <m:e/>
                              <m:e/>
                            </m:eqArr>
                          </m:e>
                        </m:mr>
                        <m:mr>
                          <m:e>
                            <m:r>
                              <a:rPr lang="en-AU" sz="2400" b="0" i="1" smtClean="0">
                                <a:latin typeface="Cambria Math"/>
                              </a:rPr>
                              <m:t>1</m:t>
                            </m:r>
                          </m:e>
                          <m:e/>
                        </m:mr>
                        <m:mr>
                          <m:e>
                            <m:eqArr>
                              <m:eqArrPr>
                                <m:ctrlPr>
                                  <a:rPr lang="en-AU" sz="2400" b="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/>
                            </m:eqArr>
                          </m:e>
                          <m:e>
                            <m:eqArr>
                              <m:eqArrPr>
                                <m:ctrlPr>
                                  <a:rPr lang="en-AU" sz="2400" b="0" i="1" smtClean="0">
                                    <a:latin typeface="Cambria Math"/>
                                  </a:rPr>
                                </m:ctrlPr>
                              </m:eqArrPr>
                              <m:e/>
                              <m:e/>
                              <m:e/>
                              <m:e/>
                            </m:eqArr>
                          </m:e>
                        </m:mr>
                      </m:m>
                    </m:oMath>
                  </m:oMathPara>
                </a14:m>
                <a:endParaRPr lang="en-AU" sz="2400" dirty="0" smtClean="0"/>
              </a:p>
              <a:p>
                <a:endParaRPr lang="en-AU" sz="2400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5300" y="2668732"/>
                <a:ext cx="2467210" cy="3143809"/>
              </a:xfrm>
              <a:prstGeom prst="rect">
                <a:avLst/>
              </a:prstGeom>
              <a:blipFill rotWithShape="1">
                <a:blip r:embed="rId3"/>
                <a:stretch>
                  <a:fillRect r="-198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Left Bracket 6"/>
          <p:cNvSpPr/>
          <p:nvPr/>
        </p:nvSpPr>
        <p:spPr>
          <a:xfrm>
            <a:off x="6276036" y="3296658"/>
            <a:ext cx="144016" cy="1512169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ight Bracket 7"/>
          <p:cNvSpPr/>
          <p:nvPr/>
        </p:nvSpPr>
        <p:spPr>
          <a:xfrm>
            <a:off x="8197050" y="3296658"/>
            <a:ext cx="106997" cy="1512169"/>
          </a:xfrm>
          <a:prstGeom prst="righ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/>
          <p:cNvSpPr txBox="1"/>
          <p:nvPr/>
        </p:nvSpPr>
        <p:spPr>
          <a:xfrm>
            <a:off x="7282603" y="2185975"/>
            <a:ext cx="8546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To</a:t>
            </a:r>
            <a:endParaRPr lang="en-A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4638360" y="3708321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From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125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Complete the Dominance Matrix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944" y="1600200"/>
            <a:ext cx="4618856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dirty="0" smtClean="0"/>
              <a:t>Step 1: Fill in leading diagonal with 0’s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Step 2: Remaining spaces:</a:t>
            </a:r>
          </a:p>
          <a:p>
            <a:pPr marL="0" indent="0">
              <a:buNone/>
            </a:pPr>
            <a:r>
              <a:rPr lang="en-AU" dirty="0" smtClean="0"/>
              <a:t>Fill in opposite to reflection of leading diagonal. i.e. if there is a 0, put a 1 in the reflected space 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69149" y="1628800"/>
                <a:ext cx="2467210" cy="3143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AU" sz="2400" i="1" smtClean="0">
                              <a:latin typeface="Cambria Math"/>
                            </a:rPr>
                          </m:ctrlPr>
                        </m:mPr>
                        <m:mr>
                          <m:e/>
                          <m:e>
                            <m:eqArr>
                              <m:eqArrPr>
                                <m:ctrlPr>
                                  <a:rPr lang="en-AU" sz="2400" b="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𝐴</m:t>
                                </m:r>
                              </m:e>
                              <m:e/>
                            </m:eqArr>
                          </m:e>
                          <m:e>
                            <m:eqArr>
                              <m:eqArrPr>
                                <m:ctrlPr>
                                  <a:rPr lang="en-AU" sz="2400" b="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eqArr>
                          </m:e>
                        </m:mr>
                        <m:mr>
                          <m:e>
                            <m:r>
                              <a:rPr lang="en-AU" sz="2400" b="0" i="1" smtClean="0">
                                <a:latin typeface="Cambria Math"/>
                              </a:rPr>
                              <m:t>𝐴</m:t>
                            </m:r>
                          </m:e>
                          <m:e/>
                          <m:e/>
                        </m:mr>
                        <m:mr>
                          <m:e>
                            <m:eqArr>
                              <m:eqArrPr>
                                <m:ctrlPr>
                                  <a:rPr lang="en-AU" sz="2400" b="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𝐵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𝐷</m:t>
                                </m:r>
                              </m:e>
                              <m:e/>
                            </m:eqArr>
                          </m:e>
                          <m:e>
                            <m:eqArr>
                              <m:eqArrPr>
                                <m:ctrlPr>
                                  <a:rPr lang="en-AU" sz="2400" b="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/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/>
                            </m:eqArr>
                          </m:e>
                          <m:e>
                            <m:eqArr>
                              <m:eqArrPr>
                                <m:ctrlPr>
                                  <a:rPr lang="en-AU" sz="2400" b="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/>
                              <m:e/>
                            </m:eqArr>
                          </m:e>
                        </m:mr>
                      </m:m>
                      <m:r>
                        <a:rPr lang="en-AU" sz="2400" b="0" i="1" smtClean="0">
                          <a:latin typeface="Cambria Math"/>
                        </a:rPr>
                        <m:t>  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AU" sz="240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eqArr>
                              <m:eqArrPr>
                                <m:ctrlPr>
                                  <a:rPr lang="en-AU" sz="2400" b="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brk m:alnAt="7"/>
                                  </m:rPr>
                                  <a:rPr lang="en-AU" sz="2400" b="0" i="1" smtClean="0">
                                    <a:latin typeface="Cambria Math"/>
                                  </a:rPr>
                                  <m:t>𝐶</m:t>
                                </m:r>
                              </m:e>
                              <m:e/>
                            </m:eqArr>
                          </m:e>
                        </m:mr>
                        <m:mr>
                          <m:e>
                            <m:r>
                              <a:rPr lang="en-AU" sz="2400" b="0" i="1" smtClean="0">
                                <a:latin typeface="Cambria Math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eqArr>
                              <m:eqArrPr>
                                <m:ctrlPr>
                                  <a:rPr lang="en-AU" sz="2400" b="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/>
                              <m:e/>
                            </m:eqArr>
                          </m:e>
                        </m:mr>
                      </m:m>
                      <m:r>
                        <a:rPr lang="en-AU" sz="2400" i="1" smtClean="0">
                          <a:latin typeface="Cambria Math"/>
                        </a:rPr>
                        <m:t> </m:t>
                      </m:r>
                      <m:r>
                        <a:rPr lang="en-AU" sz="2400" b="0" i="1" smtClean="0">
                          <a:latin typeface="Cambria Math"/>
                        </a:rPr>
                        <m:t>   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AU" sz="240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eqArr>
                              <m:eqArrPr>
                                <m:ctrlPr>
                                  <a:rPr lang="en-AU" sz="2400" b="0" i="1" smtClean="0">
                                    <a:latin typeface="Cambria Math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brk m:alnAt="7"/>
                                  </m:rPr>
                                  <a:rPr lang="en-AU" sz="2400" b="0" i="1" smtClean="0">
                                    <a:latin typeface="Cambria Math"/>
                                  </a:rPr>
                                  <m:t>𝐷</m:t>
                                </m:r>
                              </m:e>
                              <m:e/>
                            </m:eqArr>
                          </m:e>
                          <m:e>
                            <m:eqArr>
                              <m:eqArrPr>
                                <m:ctrlPr>
                                  <a:rPr lang="en-AU" sz="2400" b="0" i="1" smtClean="0">
                                    <a:latin typeface="Cambria Math"/>
                                  </a:rPr>
                                </m:ctrlPr>
                              </m:eqArrPr>
                              <m:e/>
                              <m:e/>
                            </m:eqArr>
                          </m:e>
                        </m:mr>
                        <m:mr>
                          <m:e/>
                          <m:e/>
                        </m:mr>
                        <m:mr>
                          <m:e>
                            <m:eqArr>
                              <m:eqArrPr>
                                <m:ctrlPr>
                                  <a:rPr lang="en-AU" sz="2400" b="0" i="1" smtClean="0">
                                    <a:latin typeface="Cambria Math"/>
                                  </a:rPr>
                                </m:ctrlPr>
                              </m:eqArrPr>
                              <m:e/>
                              <m:e>
                                <m:r>
                                  <a:rPr lang="en-AU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/>
                              <m:e/>
                            </m:eqArr>
                          </m:e>
                          <m:e>
                            <m:eqArr>
                              <m:eqArrPr>
                                <m:ctrlPr>
                                  <a:rPr lang="en-AU" sz="2400" b="0" i="1" smtClean="0">
                                    <a:latin typeface="Cambria Math"/>
                                  </a:rPr>
                                </m:ctrlPr>
                              </m:eqArrPr>
                              <m:e/>
                              <m:e/>
                              <m:e/>
                              <m:e/>
                            </m:eqArr>
                          </m:e>
                        </m:mr>
                      </m:m>
                    </m:oMath>
                  </m:oMathPara>
                </a14:m>
                <a:endParaRPr lang="en-AU" sz="2400" dirty="0" smtClean="0"/>
              </a:p>
              <a:p>
                <a:endParaRPr lang="en-AU" sz="2400" dirty="0"/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149" y="1628800"/>
                <a:ext cx="2467210" cy="3143809"/>
              </a:xfrm>
              <a:prstGeom prst="rect">
                <a:avLst/>
              </a:prstGeom>
              <a:blipFill rotWithShape="1">
                <a:blip r:embed="rId2"/>
                <a:stretch>
                  <a:fillRect r="-172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eft Bracket 10"/>
          <p:cNvSpPr/>
          <p:nvPr/>
        </p:nvSpPr>
        <p:spPr>
          <a:xfrm>
            <a:off x="1059885" y="2256726"/>
            <a:ext cx="144016" cy="1512169"/>
          </a:xfrm>
          <a:prstGeom prst="lef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ight Bracket 11"/>
          <p:cNvSpPr/>
          <p:nvPr/>
        </p:nvSpPr>
        <p:spPr>
          <a:xfrm>
            <a:off x="2980899" y="2256726"/>
            <a:ext cx="106997" cy="1512169"/>
          </a:xfrm>
          <a:prstGeom prst="rightBracket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996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2 Step Dominance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dirty="0" smtClean="0"/>
              <a:t>Same as reachability of one vertex to another, through two edges. Represented by matrix M</a:t>
            </a:r>
            <a:r>
              <a:rPr lang="en-AU" baseline="30000" dirty="0" smtClean="0"/>
              <a:t>2</a:t>
            </a:r>
          </a:p>
          <a:p>
            <a:endParaRPr lang="en-AU" dirty="0"/>
          </a:p>
          <a:p>
            <a:r>
              <a:rPr lang="en-AU" dirty="0" smtClean="0"/>
              <a:t>Shows dominance over a team by being dominant of a team who has dominated this team already. </a:t>
            </a:r>
          </a:p>
          <a:p>
            <a:r>
              <a:rPr lang="en-AU" dirty="0" smtClean="0"/>
              <a:t>E.g. </a:t>
            </a:r>
            <a:r>
              <a:rPr lang="en-AU" dirty="0" err="1" smtClean="0"/>
              <a:t>Freo</a:t>
            </a:r>
            <a:r>
              <a:rPr lang="en-AU" dirty="0" smtClean="0"/>
              <a:t> dominant over the Blues who are dominant of Melbourne, therefore </a:t>
            </a:r>
            <a:r>
              <a:rPr lang="en-AU" dirty="0" err="1" smtClean="0"/>
              <a:t>Freo</a:t>
            </a:r>
            <a:r>
              <a:rPr lang="en-AU" dirty="0" smtClean="0"/>
              <a:t> dominant over Melbourne also.</a:t>
            </a:r>
          </a:p>
          <a:p>
            <a:endParaRPr lang="en-AU" dirty="0" smtClean="0"/>
          </a:p>
          <a:p>
            <a:r>
              <a:rPr lang="en-AU" dirty="0" smtClean="0"/>
              <a:t>See </a:t>
            </a:r>
            <a:r>
              <a:rPr lang="en-AU" dirty="0"/>
              <a:t>example in text book (pg. 419)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754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Which Graphs are Isomorphic to each other?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16" y="1721768"/>
            <a:ext cx="7810500" cy="443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148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Dominance Value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Dominance value of an individual player of an individual player us found by finding:</a:t>
            </a:r>
          </a:p>
          <a:p>
            <a:r>
              <a:rPr lang="en-AU" dirty="0" smtClean="0"/>
              <a:t>D = M</a:t>
            </a:r>
            <a:r>
              <a:rPr lang="en-AU" baseline="30000" dirty="0" smtClean="0"/>
              <a:t>1</a:t>
            </a:r>
            <a:r>
              <a:rPr lang="en-AU" dirty="0" smtClean="0"/>
              <a:t> + M</a:t>
            </a:r>
            <a:r>
              <a:rPr lang="en-AU" baseline="30000" dirty="0" smtClean="0"/>
              <a:t>2</a:t>
            </a:r>
            <a:r>
              <a:rPr lang="en-AU" dirty="0" smtClean="0"/>
              <a:t> &amp; then calculating the sum of each row of D.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See example in text book (pg. 419)</a:t>
            </a: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7234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Network Flows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 weightings represent the maximum capacity of each edge.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Usually expected to find the max flow from start (source) to finish (sink)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408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Maximum Flow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Can be determined by looking for the smallest capacity of a path.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r>
              <a:rPr lang="en-AU" dirty="0" smtClean="0"/>
              <a:t>Maximum flow is 300. (Can’t force more through than the minimum allows you)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996952"/>
            <a:ext cx="6984776" cy="1155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19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Cut Set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Make a cut through the network to find the maximum flow.</a:t>
            </a:r>
          </a:p>
          <a:p>
            <a:r>
              <a:rPr lang="en-AU" dirty="0" smtClean="0"/>
              <a:t>Cuts remove (cut off) paths from source to sink</a:t>
            </a:r>
          </a:p>
          <a:p>
            <a:r>
              <a:rPr lang="en-AU" dirty="0" smtClean="0"/>
              <a:t>The capacity of a cut is the sum of the edges cut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977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Cut Set: Find Maximum Flow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402" y="4077072"/>
            <a:ext cx="8229600" cy="720080"/>
          </a:xfrm>
        </p:spPr>
        <p:txBody>
          <a:bodyPr>
            <a:norm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Cut 1 Capacity = 200 + 750 = 950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68760"/>
            <a:ext cx="817245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02" y="1397347"/>
            <a:ext cx="80105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693327"/>
            <a:ext cx="80648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AU" sz="3200" dirty="0">
                <a:solidFill>
                  <a:srgbClr val="00CC00"/>
                </a:solidFill>
              </a:rPr>
              <a:t>Cut 2 Capacity </a:t>
            </a:r>
            <a:r>
              <a:rPr lang="en-AU" sz="3200" dirty="0" smtClean="0">
                <a:solidFill>
                  <a:srgbClr val="00CC00"/>
                </a:solidFill>
              </a:rPr>
              <a:t>= 750 + 800 = 1550 </a:t>
            </a:r>
            <a:r>
              <a:rPr lang="en-AU" sz="3200" dirty="0" smtClean="0"/>
              <a:t>(500 already cut off due to 750 being cut) </a:t>
            </a:r>
            <a:endParaRPr lang="en-AU" sz="3200" dirty="0"/>
          </a:p>
          <a:p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5823877"/>
            <a:ext cx="72728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AU" sz="3200" dirty="0">
                <a:solidFill>
                  <a:srgbClr val="0070C0"/>
                </a:solidFill>
              </a:rPr>
              <a:t>Cut 3 Capacity = </a:t>
            </a:r>
            <a:r>
              <a:rPr lang="en-AU" sz="3200" dirty="0" smtClean="0">
                <a:solidFill>
                  <a:srgbClr val="0070C0"/>
                </a:solidFill>
              </a:rPr>
              <a:t>600 + 500 + 200 = 1300</a:t>
            </a:r>
            <a:endParaRPr lang="en-AU" sz="3200" dirty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A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84" y="1397347"/>
            <a:ext cx="8048625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02" y="1216372"/>
            <a:ext cx="794385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65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6000" dirty="0"/>
              <a:t>Maximum Flow = Minimum Capacity Cut </a:t>
            </a:r>
          </a:p>
          <a:p>
            <a:endParaRPr lang="en-AU" dirty="0" smtClean="0">
              <a:solidFill>
                <a:srgbClr val="FF0000"/>
              </a:solidFill>
            </a:endParaRPr>
          </a:p>
          <a:p>
            <a:r>
              <a:rPr lang="en-AU" dirty="0" smtClean="0">
                <a:solidFill>
                  <a:srgbClr val="FF0000"/>
                </a:solidFill>
              </a:rPr>
              <a:t>For previous example  is 950</a:t>
            </a:r>
            <a:endParaRPr lang="en-AU" dirty="0">
              <a:solidFill>
                <a:srgbClr val="FF0000"/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5748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Project Networks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Exercise 8.6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906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Project Networks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Represent Real life applications</a:t>
            </a:r>
          </a:p>
          <a:p>
            <a:r>
              <a:rPr lang="en-AU" dirty="0" smtClean="0"/>
              <a:t>Edges represent activities &amp; vertices represent events. </a:t>
            </a:r>
          </a:p>
          <a:p>
            <a:r>
              <a:rPr lang="en-AU" dirty="0" smtClean="0"/>
              <a:t>Each event is the completion or beginning of one or more activities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812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Dependency Lists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Some activities must be completed before another  can start, i.e. some edges must occur before others</a:t>
            </a:r>
          </a:p>
          <a:p>
            <a:r>
              <a:rPr lang="en-AU" dirty="0" smtClean="0"/>
              <a:t>Dependency lists display all prerequisite activities. </a:t>
            </a:r>
          </a:p>
          <a:p>
            <a:r>
              <a:rPr lang="en-AU" dirty="0" smtClean="0"/>
              <a:t>See cake Recipe in text book (pg. 429)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1619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Creating a Dependency List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76738"/>
            <a:ext cx="8238102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187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Step 1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Count Vertices &amp; Edges</a:t>
            </a:r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381841"/>
              </p:ext>
            </p:extLst>
          </p:nvPr>
        </p:nvGraphicFramePr>
        <p:xfrm>
          <a:off x="1259632" y="2564904"/>
          <a:ext cx="6096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Vertices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Edges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A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7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B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8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C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7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D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7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7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35696" y="508518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NB: B has too many edges and no match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807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Dependency List from previous slide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81511"/>
              </p:ext>
            </p:extLst>
          </p:nvPr>
        </p:nvGraphicFramePr>
        <p:xfrm>
          <a:off x="1043608" y="1412776"/>
          <a:ext cx="72008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4108"/>
                <a:gridCol w="2146392"/>
                <a:gridCol w="2700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Activity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Duration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Predecessor(s)</a:t>
                      </a:r>
                      <a:endParaRPr lang="en-A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A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4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-</a:t>
                      </a:r>
                      <a:endParaRPr lang="en-A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B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5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A</a:t>
                      </a:r>
                      <a:endParaRPr lang="en-A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C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6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A</a:t>
                      </a:r>
                      <a:endParaRPr lang="en-A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D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9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B</a:t>
                      </a:r>
                      <a:endParaRPr lang="en-A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E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5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D, G</a:t>
                      </a:r>
                      <a:endParaRPr lang="en-A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F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2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C</a:t>
                      </a:r>
                      <a:endParaRPr lang="en-AU" sz="2400" dirty="0"/>
                    </a:p>
                  </a:txBody>
                  <a:tcPr/>
                </a:tc>
              </a:tr>
              <a:tr h="385048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G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3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F, I</a:t>
                      </a:r>
                      <a:endParaRPr lang="en-A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H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7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C</a:t>
                      </a:r>
                      <a:endParaRPr lang="en-A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I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9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B</a:t>
                      </a:r>
                      <a:endParaRPr lang="en-A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J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9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E, H</a:t>
                      </a:r>
                      <a:endParaRPr lang="en-A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549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Given a Dependency List</a:t>
            </a:r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394486"/>
              </p:ext>
            </p:extLst>
          </p:nvPr>
        </p:nvGraphicFramePr>
        <p:xfrm>
          <a:off x="1547664" y="1556792"/>
          <a:ext cx="6096000" cy="460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Activity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Duration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Predecessor(s)</a:t>
                      </a:r>
                      <a:endParaRPr lang="en-A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A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4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-</a:t>
                      </a:r>
                      <a:endParaRPr lang="en-A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B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2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-</a:t>
                      </a:r>
                      <a:endParaRPr lang="en-A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C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3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-</a:t>
                      </a:r>
                      <a:endParaRPr lang="en-A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D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6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A</a:t>
                      </a:r>
                      <a:endParaRPr lang="en-A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E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4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A</a:t>
                      </a:r>
                      <a:endParaRPr lang="en-A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F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1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B</a:t>
                      </a:r>
                      <a:endParaRPr lang="en-A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G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4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C, E, F</a:t>
                      </a:r>
                      <a:endParaRPr lang="en-A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H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2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E,</a:t>
                      </a:r>
                      <a:r>
                        <a:rPr lang="en-AU" sz="2400" baseline="0" dirty="0" smtClean="0"/>
                        <a:t> F</a:t>
                      </a:r>
                      <a:endParaRPr lang="en-AU" sz="2400" dirty="0"/>
                    </a:p>
                  </a:txBody>
                  <a:tcPr/>
                </a:tc>
              </a:tr>
              <a:tr h="493712"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I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5</a:t>
                      </a:r>
                      <a:endParaRPr lang="en-A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sz="2400" dirty="0" smtClean="0"/>
                        <a:t>D, H</a:t>
                      </a:r>
                      <a:endParaRPr lang="en-A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69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Network from </a:t>
            </a:r>
            <a:r>
              <a:rPr lang="en-AU" dirty="0"/>
              <a:t>D</a:t>
            </a:r>
            <a:r>
              <a:rPr lang="en-AU" dirty="0" smtClean="0"/>
              <a:t>ependency List</a:t>
            </a: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2"/>
            <a:ext cx="2592288" cy="355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5976664" cy="456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1910" y="2852936"/>
            <a:ext cx="7355160" cy="892696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1689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But hold on, we have a problem now!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 smtClean="0"/>
              <a:t>G and H both connect to E and F, but H does not connect to C</a:t>
            </a:r>
          </a:p>
          <a:p>
            <a:pPr marL="0" indent="0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dirty="0" smtClean="0"/>
              <a:t>We can redraw using a “Dummy Edge” to connect E &amp; F to G without connecting C to H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0048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545035"/>
          </a:xfrm>
        </p:spPr>
        <p:txBody>
          <a:bodyPr>
            <a:normAutofit lnSpcReduction="10000"/>
          </a:bodyPr>
          <a:lstStyle/>
          <a:p>
            <a:r>
              <a:rPr lang="en-AU" dirty="0" smtClean="0"/>
              <a:t>Dummy Edge (d) joins E &amp; F with G, without joining C to H.</a:t>
            </a:r>
          </a:p>
          <a:p>
            <a:r>
              <a:rPr lang="en-AU" dirty="0" smtClean="0"/>
              <a:t>Join G &amp; I so we have one finishing point</a:t>
            </a:r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772822" cy="405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35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Critical Path Analysis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Exercise 8.7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7887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Critical Path Analysis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Organising activities so that they are completed most efficiently</a:t>
            </a:r>
          </a:p>
          <a:p>
            <a:endParaRPr lang="en-AU" dirty="0"/>
          </a:p>
          <a:p>
            <a:r>
              <a:rPr lang="en-AU" dirty="0" smtClean="0"/>
              <a:t>When weighted edges represent time, trying to find the shortest time to complete a project &amp; organise starting times for all interrelated activities</a:t>
            </a:r>
          </a:p>
          <a:p>
            <a:endParaRPr lang="en-AU" dirty="0" smtClean="0"/>
          </a:p>
          <a:p>
            <a:r>
              <a:rPr lang="en-AU" dirty="0"/>
              <a:t>Shortest time = path with highest weighting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1737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6109" y="3140968"/>
                <a:ext cx="8229600" cy="3445843"/>
              </a:xfrm>
            </p:spPr>
            <p:txBody>
              <a:bodyPr/>
              <a:lstStyle/>
              <a:p>
                <a:r>
                  <a:rPr lang="en-AU" dirty="0" smtClean="0"/>
                  <a:t>Shortest path = 18 secs</a:t>
                </a:r>
              </a:p>
              <a:p>
                <a:r>
                  <a:rPr lang="en-AU" dirty="0" smtClean="0"/>
                  <a:t>Assumption: Activity F could be performed 10 secs after starting </a:t>
                </a:r>
                <a:r>
                  <a:rPr lang="en-AU" dirty="0" smtClean="0">
                    <a:sym typeface="Wingdings" pitchFamily="2" charset="2"/>
                  </a:rPr>
                  <a:t> Not Correct!</a:t>
                </a:r>
              </a:p>
              <a:p>
                <a:r>
                  <a:rPr lang="en-AU" dirty="0" smtClean="0">
                    <a:sym typeface="Wingdings" pitchFamily="2" charset="2"/>
                  </a:rPr>
                  <a:t>Activities B &amp; E must both be finished before F can start</a:t>
                </a:r>
              </a:p>
              <a:p>
                <a14:m>
                  <m:oMath xmlns:m="http://schemas.openxmlformats.org/officeDocument/2006/math">
                    <m:r>
                      <a:rPr lang="en-AU" i="1" smtClean="0">
                        <a:latin typeface="Cambria Math"/>
                        <a:ea typeface="Cambria Math"/>
                      </a:rPr>
                      <m:t>∴</m:t>
                    </m:r>
                    <m:r>
                      <a:rPr lang="en-AU" b="0" i="0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AU" dirty="0" smtClean="0"/>
                  <a:t>F can only be started 310 secs after start</a:t>
                </a:r>
              </a:p>
              <a:p>
                <a:endParaRPr lang="en-AU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6109" y="3140968"/>
                <a:ext cx="8229600" cy="3445843"/>
              </a:xfrm>
              <a:blipFill rotWithShape="1">
                <a:blip r:embed="rId2"/>
                <a:stretch>
                  <a:fillRect l="-1704" t="-2297" r="-2148" b="-194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933" y="260648"/>
            <a:ext cx="74866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510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Critical Paths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Paths with greatest weighting is called the critical path</a:t>
            </a:r>
          </a:p>
          <a:p>
            <a:endParaRPr lang="en-AU" dirty="0" smtClean="0"/>
          </a:p>
          <a:p>
            <a:r>
              <a:rPr lang="en-AU" dirty="0" smtClean="0"/>
              <a:t>Activities on it are called critical activities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905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Scheduling; Forward &amp; Backward Scanning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sz="2800" dirty="0" smtClean="0"/>
              <a:t>Trying to find the earliest time we can start each activity and the latest possible finishing time for each activity so that the finishing time is not affected.</a:t>
            </a:r>
          </a:p>
          <a:p>
            <a:endParaRPr lang="en-AU" dirty="0"/>
          </a:p>
          <a:p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48000"/>
            <a:ext cx="792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48000"/>
            <a:ext cx="7924800" cy="3765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58" y="3048000"/>
            <a:ext cx="8088020" cy="387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58" y="2925868"/>
            <a:ext cx="8224716" cy="4009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10" y="2966431"/>
            <a:ext cx="8224716" cy="3928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33" y="3054560"/>
            <a:ext cx="8132559" cy="3803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83" y="2966431"/>
            <a:ext cx="8445098" cy="4035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10" y="2966431"/>
            <a:ext cx="8392571" cy="3901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33" y="3009477"/>
            <a:ext cx="8427248" cy="385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09" y="3027509"/>
            <a:ext cx="8392571" cy="389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563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Step 2: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Check the Degree of Vertex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endParaRPr lang="en-AU" dirty="0" smtClean="0"/>
          </a:p>
          <a:p>
            <a:endParaRPr lang="en-AU" dirty="0"/>
          </a:p>
          <a:p>
            <a:r>
              <a:rPr lang="en-AU" dirty="0" smtClean="0"/>
              <a:t>Still cant tell, try step 3…</a:t>
            </a:r>
          </a:p>
          <a:p>
            <a:endParaRPr lang="en-AU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896955"/>
              </p:ext>
            </p:extLst>
          </p:nvPr>
        </p:nvGraphicFramePr>
        <p:xfrm>
          <a:off x="1115616" y="2348880"/>
          <a:ext cx="6096000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r>
                        <a:rPr lang="en-AU" dirty="0" smtClean="0"/>
                        <a:t>Number of Degree of Vertex</a:t>
                      </a:r>
                      <a:endParaRPr lang="en-AU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65016">
                <a:tc>
                  <a:txBody>
                    <a:bodyPr/>
                    <a:lstStyle/>
                    <a:p>
                      <a:endParaRPr lang="en-A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</a:t>
                      </a:r>
                      <a:endParaRPr lang="en-A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</a:t>
                      </a:r>
                      <a:endParaRPr lang="en-A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</a:t>
                      </a:r>
                      <a:endParaRPr lang="en-A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A</a:t>
                      </a:r>
                      <a:endParaRPr lang="en-A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C</a:t>
                      </a:r>
                      <a:endParaRPr lang="en-A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D</a:t>
                      </a:r>
                      <a:endParaRPr lang="en-A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E</a:t>
                      </a:r>
                      <a:endParaRPr lang="en-AU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701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Boxes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1</a:t>
            </a:r>
            <a:r>
              <a:rPr lang="en-AU" baseline="30000" dirty="0" smtClean="0"/>
              <a:t>st</a:t>
            </a:r>
            <a:r>
              <a:rPr lang="en-AU" dirty="0" smtClean="0"/>
              <a:t> Box = Earliest Start Time</a:t>
            </a:r>
          </a:p>
          <a:p>
            <a:r>
              <a:rPr lang="en-AU" sz="2800" dirty="0" smtClean="0"/>
              <a:t>Work forward to find highest weighted path &amp; hence the earliest possible starting time on next activity</a:t>
            </a:r>
          </a:p>
          <a:p>
            <a:endParaRPr lang="en-AU" dirty="0" smtClean="0"/>
          </a:p>
          <a:p>
            <a:r>
              <a:rPr lang="en-AU" dirty="0" smtClean="0"/>
              <a:t>2</a:t>
            </a:r>
            <a:r>
              <a:rPr lang="en-AU" baseline="30000" dirty="0" smtClean="0"/>
              <a:t>nd</a:t>
            </a:r>
            <a:r>
              <a:rPr lang="en-AU" dirty="0" smtClean="0"/>
              <a:t> Box = Latest Possible </a:t>
            </a:r>
            <a:r>
              <a:rPr lang="en-AU" dirty="0"/>
              <a:t>F</a:t>
            </a:r>
            <a:r>
              <a:rPr lang="en-AU" dirty="0" smtClean="0"/>
              <a:t>inishing Time </a:t>
            </a:r>
          </a:p>
          <a:p>
            <a:r>
              <a:rPr lang="en-AU" sz="2800" dirty="0" smtClean="0"/>
              <a:t>Work backwards to find latest possible finishing time of previous activity. If more than one edge goes to a vertex, the lower, put the lower number in</a:t>
            </a:r>
            <a:endParaRPr lang="en-AU" sz="2800" dirty="0"/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782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Float (or Slack)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Used to check critical path </a:t>
            </a:r>
          </a:p>
          <a:p>
            <a:r>
              <a:rPr lang="en-AU" dirty="0" smtClean="0"/>
              <a:t>Slack or Float time = latest start time – earliest start time</a:t>
            </a:r>
          </a:p>
          <a:p>
            <a:r>
              <a:rPr lang="en-AU" dirty="0" smtClean="0"/>
              <a:t>Latest start time = latest finish time – duration of activity</a:t>
            </a:r>
          </a:p>
          <a:p>
            <a:endParaRPr lang="en-AU" dirty="0" smtClean="0"/>
          </a:p>
          <a:p>
            <a:endParaRPr lang="en-AU" dirty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246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Float/Slack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Latest start time = 20 – 2 = 18</a:t>
            </a:r>
          </a:p>
          <a:p>
            <a:r>
              <a:rPr lang="en-AU" dirty="0" smtClean="0"/>
              <a:t>Float = 18 – 15 = 3</a:t>
            </a:r>
          </a:p>
          <a:p>
            <a:endParaRPr lang="en-AU" dirty="0" smtClean="0"/>
          </a:p>
          <a:p>
            <a:r>
              <a:rPr lang="en-AU" dirty="0" smtClean="0"/>
              <a:t>Therefore the activity</a:t>
            </a:r>
          </a:p>
          <a:p>
            <a:pPr marL="0" indent="0">
              <a:buNone/>
            </a:pPr>
            <a:r>
              <a:rPr lang="en-AU" dirty="0"/>
              <a:t>c</a:t>
            </a:r>
            <a:r>
              <a:rPr lang="en-AU" dirty="0" smtClean="0"/>
              <a:t>an start up to 3 minutes</a:t>
            </a:r>
          </a:p>
          <a:p>
            <a:pPr marL="0" indent="0">
              <a:buNone/>
            </a:pPr>
            <a:r>
              <a:rPr lang="en-AU" dirty="0" smtClean="0"/>
              <a:t>after the earliest start </a:t>
            </a:r>
          </a:p>
          <a:p>
            <a:pPr marL="0" indent="0">
              <a:buNone/>
            </a:pPr>
            <a:r>
              <a:rPr lang="en-AU" dirty="0"/>
              <a:t>t</a:t>
            </a:r>
            <a:r>
              <a:rPr lang="en-AU" dirty="0" smtClean="0"/>
              <a:t>ime without delaying</a:t>
            </a:r>
          </a:p>
          <a:p>
            <a:pPr marL="0" indent="0">
              <a:buNone/>
            </a:pPr>
            <a:r>
              <a:rPr lang="en-AU" dirty="0"/>
              <a:t>t</a:t>
            </a:r>
            <a:r>
              <a:rPr lang="en-AU" dirty="0" smtClean="0"/>
              <a:t>he completion of the </a:t>
            </a:r>
          </a:p>
          <a:p>
            <a:pPr marL="0" indent="0">
              <a:buNone/>
            </a:pPr>
            <a:r>
              <a:rPr lang="en-AU" dirty="0" smtClean="0"/>
              <a:t>project</a:t>
            </a:r>
            <a:endParaRPr lang="en-A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614" y="2204864"/>
            <a:ext cx="4702363" cy="3952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83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Critical Path &amp; Float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If float = 0, then edge on critical path</a:t>
            </a:r>
          </a:p>
          <a:p>
            <a:pPr marL="0" indent="0">
              <a:buNone/>
            </a:pPr>
            <a:r>
              <a:rPr lang="en-AU" dirty="0" smtClean="0"/>
              <a:t>	(or if 1</a:t>
            </a:r>
            <a:r>
              <a:rPr lang="en-AU" baseline="30000" dirty="0" smtClean="0"/>
              <a:t>st</a:t>
            </a:r>
            <a:r>
              <a:rPr lang="en-AU" dirty="0" smtClean="0"/>
              <a:t> and 2</a:t>
            </a:r>
            <a:r>
              <a:rPr lang="en-AU" baseline="30000" dirty="0" smtClean="0"/>
              <a:t>nd</a:t>
            </a:r>
            <a:r>
              <a:rPr lang="en-AU" dirty="0" smtClean="0"/>
              <a:t> box the same)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26205"/>
            <a:ext cx="8392571" cy="389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93" y="2926205"/>
            <a:ext cx="8391525" cy="389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435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Crashing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There may be ways to shorten the critical path</a:t>
            </a:r>
          </a:p>
          <a:p>
            <a:endParaRPr lang="en-AU" dirty="0"/>
          </a:p>
          <a:p>
            <a:r>
              <a:rPr lang="en-AU" dirty="0" smtClean="0"/>
              <a:t>E.g. adding more workers to speed up activities. </a:t>
            </a:r>
          </a:p>
          <a:p>
            <a:r>
              <a:rPr lang="en-AU" dirty="0" smtClean="0"/>
              <a:t>This may cost more or less depending on bonuses &amp; money saved by finishing early.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7277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a)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3697267"/>
              </p:ext>
            </p:extLst>
          </p:nvPr>
        </p:nvGraphicFramePr>
        <p:xfrm>
          <a:off x="323529" y="2636912"/>
          <a:ext cx="5976663" cy="1584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1"/>
                <a:gridCol w="1923440"/>
                <a:gridCol w="2325032"/>
              </a:tblGrid>
              <a:tr h="414248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Activity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Cost ($/Day)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Max Reductions (days)</a:t>
                      </a:r>
                      <a:endParaRPr lang="en-AU" dirty="0"/>
                    </a:p>
                  </a:txBody>
                  <a:tcPr/>
                </a:tc>
              </a:tr>
              <a:tr h="37784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C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200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F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500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</a:t>
                      </a:r>
                      <a:endParaRPr lang="en-AU" dirty="0"/>
                    </a:p>
                  </a:txBody>
                  <a:tcPr/>
                </a:tc>
              </a:tr>
              <a:tr h="421248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G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100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22582"/>
            <a:ext cx="6336704" cy="242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13580" y="2767280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Shows activities that can be reduced in duration and the cost associated.</a:t>
            </a:r>
            <a:endParaRPr lang="en-A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653136"/>
            <a:ext cx="9143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What is the shortest time the project can be completed now?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sz="2400" dirty="0" smtClean="0"/>
              <a:t>G is not on critical path </a:t>
            </a:r>
            <a:r>
              <a:rPr lang="en-AU" sz="2400" dirty="0" smtClean="0">
                <a:sym typeface="Wingdings" pitchFamily="2" charset="2"/>
              </a:rPr>
              <a:t> no effect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sz="2400" dirty="0" smtClean="0">
                <a:sym typeface="Wingdings" pitchFamily="2" charset="2"/>
              </a:rPr>
              <a:t>Reduce C and F by two days each? Is it worth shortening by 4 days?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AU" sz="2400" dirty="0" smtClean="0">
                <a:sym typeface="Wingdings" pitchFamily="2" charset="2"/>
              </a:rPr>
              <a:t>Reduce by 3 days as B &amp; E take 5 days in total anyway. Reducing C &amp; F by 4 days is means you need to wait a day and money is wasted.</a:t>
            </a:r>
            <a:endParaRPr lang="en-AU" sz="2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4277160" y="758880"/>
              <a:ext cx="304200" cy="4381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67800" y="749520"/>
                <a:ext cx="322920" cy="45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159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AU" dirty="0" smtClean="0"/>
              <a:t>b)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The company receives a $300 bonus for each day it finishes early. Complete the table below and describe the option that saves the most.</a:t>
            </a:r>
          </a:p>
          <a:p>
            <a:pPr marL="0" indent="0">
              <a:buNone/>
            </a:pPr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6808678"/>
              </p:ext>
            </p:extLst>
          </p:nvPr>
        </p:nvGraphicFramePr>
        <p:xfrm>
          <a:off x="395535" y="3212976"/>
          <a:ext cx="8568955" cy="23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791"/>
                <a:gridCol w="1713791"/>
                <a:gridCol w="1713791"/>
                <a:gridCol w="1713791"/>
                <a:gridCol w="1713791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Project Time (days)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Total Cheapest Cost ($)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Activities Reduced In</a:t>
                      </a:r>
                      <a:r>
                        <a:rPr lang="en-AU" baseline="0" dirty="0" smtClean="0"/>
                        <a:t> Time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Total Bonus Paid ($)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Total Savings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17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-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0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16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200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C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300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100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15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14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C, F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0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212976"/>
            <a:ext cx="8562975" cy="2462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4662" y="5877272"/>
            <a:ext cx="8343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Reducing the project to 15 Days saves $200. This involves reducing C by 2 Days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4288048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Bipartite Graphs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Exercise 8.8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4866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Bipartite Graphs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Involves two sets with each edge going from a vertex in one set to a vertex in the other set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dirty="0" smtClean="0"/>
              <a:t>No edges connect vertices in the same set</a:t>
            </a:r>
          </a:p>
          <a:p>
            <a:endParaRPr lang="en-AU" dirty="0"/>
          </a:p>
          <a:p>
            <a:r>
              <a:rPr lang="en-AU" dirty="0" smtClean="0"/>
              <a:t>Useful </a:t>
            </a:r>
            <a:r>
              <a:rPr lang="en-AU" smtClean="0"/>
              <a:t>for allocation tasks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702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Who shops where?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Alex likes shopping at Rebel &amp; JB </a:t>
            </a:r>
            <a:r>
              <a:rPr lang="en-AU" dirty="0" err="1" smtClean="0"/>
              <a:t>HiFi</a:t>
            </a:r>
            <a:endParaRPr lang="en-AU" dirty="0" smtClean="0"/>
          </a:p>
          <a:p>
            <a:r>
              <a:rPr lang="en-AU" dirty="0" smtClean="0"/>
              <a:t>Brooke likes shopping at Harvey Norman, JB </a:t>
            </a:r>
            <a:r>
              <a:rPr lang="en-AU" dirty="0" err="1" smtClean="0"/>
              <a:t>HiFi</a:t>
            </a:r>
            <a:r>
              <a:rPr lang="en-AU" dirty="0" smtClean="0"/>
              <a:t> &amp; Big W</a:t>
            </a:r>
          </a:p>
          <a:p>
            <a:r>
              <a:rPr lang="en-AU" dirty="0" smtClean="0"/>
              <a:t>Crystal likes shopping at JB </a:t>
            </a:r>
            <a:r>
              <a:rPr lang="en-AU" dirty="0" err="1" smtClean="0"/>
              <a:t>HiFi</a:t>
            </a:r>
            <a:r>
              <a:rPr lang="en-AU" dirty="0" smtClean="0"/>
              <a:t> only</a:t>
            </a:r>
          </a:p>
          <a:p>
            <a:r>
              <a:rPr lang="en-AU" dirty="0" smtClean="0"/>
              <a:t>Daniel likes shopping at all four shops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1107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Step 3: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Check Connections</a:t>
            </a:r>
          </a:p>
          <a:p>
            <a:endParaRPr lang="en-AU" dirty="0"/>
          </a:p>
          <a:p>
            <a:r>
              <a:rPr lang="en-AU" dirty="0" smtClean="0"/>
              <a:t>Graph C has a vertex of degree 1 connected to a vertex of degree 3 (same as other graphs). Then this is connected to vertex with a degree of 3 and another with degree of 2 (other graphs are connected to vertices of degree 3)</a:t>
            </a:r>
          </a:p>
          <a:p>
            <a:r>
              <a:rPr lang="en-AU" dirty="0" smtClean="0"/>
              <a:t>Therefore, A, D &amp; E are isomorphic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0169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67544" y="332656"/>
            <a:ext cx="4040188" cy="639762"/>
          </a:xfrm>
        </p:spPr>
        <p:txBody>
          <a:bodyPr/>
          <a:lstStyle/>
          <a:p>
            <a:r>
              <a:rPr lang="en-AU" dirty="0" smtClean="0"/>
              <a:t>Set A (People)</a:t>
            </a:r>
            <a:endParaRPr lang="en-AU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7544" y="972418"/>
            <a:ext cx="4040188" cy="1952526"/>
          </a:xfrm>
        </p:spPr>
        <p:txBody>
          <a:bodyPr/>
          <a:lstStyle/>
          <a:p>
            <a:r>
              <a:rPr lang="en-AU" dirty="0" smtClean="0"/>
              <a:t>Alex</a:t>
            </a:r>
          </a:p>
          <a:p>
            <a:r>
              <a:rPr lang="en-AU" dirty="0" smtClean="0"/>
              <a:t>Brooke</a:t>
            </a:r>
          </a:p>
          <a:p>
            <a:r>
              <a:rPr lang="en-AU" dirty="0" smtClean="0"/>
              <a:t>Crystal</a:t>
            </a:r>
          </a:p>
          <a:p>
            <a:r>
              <a:rPr lang="en-AU" dirty="0" smtClean="0"/>
              <a:t>Daniel</a:t>
            </a:r>
            <a:endParaRPr lang="en-AU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55369" y="332656"/>
            <a:ext cx="4041775" cy="639762"/>
          </a:xfrm>
        </p:spPr>
        <p:txBody>
          <a:bodyPr/>
          <a:lstStyle/>
          <a:p>
            <a:r>
              <a:rPr lang="en-AU" dirty="0" smtClean="0"/>
              <a:t>Set B (Shops)</a:t>
            </a:r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55369" y="972418"/>
            <a:ext cx="4041775" cy="1880518"/>
          </a:xfrm>
        </p:spPr>
        <p:txBody>
          <a:bodyPr/>
          <a:lstStyle/>
          <a:p>
            <a:r>
              <a:rPr lang="en-AU" dirty="0" smtClean="0"/>
              <a:t>Rebel</a:t>
            </a:r>
          </a:p>
          <a:p>
            <a:r>
              <a:rPr lang="en-AU" dirty="0" smtClean="0"/>
              <a:t>JB </a:t>
            </a:r>
            <a:r>
              <a:rPr lang="en-AU" dirty="0" err="1" smtClean="0"/>
              <a:t>HiFi</a:t>
            </a:r>
            <a:endParaRPr lang="en-AU" dirty="0" smtClean="0"/>
          </a:p>
          <a:p>
            <a:r>
              <a:rPr lang="en-AU" dirty="0" smtClean="0"/>
              <a:t>Harvey Normal</a:t>
            </a:r>
          </a:p>
          <a:p>
            <a:r>
              <a:rPr lang="en-AU" dirty="0" smtClean="0"/>
              <a:t>Big W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1763688" y="2771395"/>
            <a:ext cx="6624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/>
              <a:t>Set A                         Set B</a:t>
            </a:r>
            <a:endParaRPr lang="en-A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60639"/>
            <a:ext cx="3457575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32063"/>
            <a:ext cx="3457575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70545"/>
            <a:ext cx="34671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59524"/>
            <a:ext cx="349567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241750"/>
            <a:ext cx="349567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656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Hungarian Algorithm</a:t>
            </a:r>
            <a:endParaRPr lang="en-AU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See Page 442 and 443 of text book </a:t>
            </a:r>
            <a:r>
              <a:rPr lang="en-AU" smtClean="0"/>
              <a:t>for steps.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527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Planar Graphs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No Edges can cross at any time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52936"/>
            <a:ext cx="585787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21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Faces or Regions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An area bound by edges (including the outer region)</a:t>
            </a:r>
            <a:endParaRPr lang="en-A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2996952"/>
            <a:ext cx="3019425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78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4036</TotalTime>
  <Words>2569</Words>
  <Application>Microsoft Office PowerPoint</Application>
  <PresentationFormat>On-screen Show (4:3)</PresentationFormat>
  <Paragraphs>466</Paragraphs>
  <Slides>71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Office Theme</vt:lpstr>
      <vt:lpstr>Planar Graphs &amp; Euler’s Formula</vt:lpstr>
      <vt:lpstr>Isomorphic Graphs</vt:lpstr>
      <vt:lpstr>Eg. Moving D results in an isomorphic graph</vt:lpstr>
      <vt:lpstr>Which Graphs are Isomorphic to each other?</vt:lpstr>
      <vt:lpstr>Step 1</vt:lpstr>
      <vt:lpstr>Step 2:</vt:lpstr>
      <vt:lpstr>Step 3:</vt:lpstr>
      <vt:lpstr>Planar Graphs</vt:lpstr>
      <vt:lpstr>Faces or Regions</vt:lpstr>
      <vt:lpstr>Euler’s Formula</vt:lpstr>
      <vt:lpstr>Eulerian &amp; Hamiltonian Paths &amp; Circuits</vt:lpstr>
      <vt:lpstr>Paths and Circuits</vt:lpstr>
      <vt:lpstr>Eulerian Paths</vt:lpstr>
      <vt:lpstr>PowerPoint Presentation</vt:lpstr>
      <vt:lpstr>Eulerian Circuit or Cycle</vt:lpstr>
      <vt:lpstr>Hamiltonian Paths</vt:lpstr>
      <vt:lpstr>e.g. Hamiltonian Cycle</vt:lpstr>
      <vt:lpstr>Weighted Graphs</vt:lpstr>
      <vt:lpstr>e.g. Find the shortest path between A &amp; D</vt:lpstr>
      <vt:lpstr>Find the shortest Hamiltonian Cycle</vt:lpstr>
      <vt:lpstr>Minimum Spanning Trees</vt:lpstr>
      <vt:lpstr>Trees</vt:lpstr>
      <vt:lpstr>Is it a tree?</vt:lpstr>
      <vt:lpstr>Spanning Trees</vt:lpstr>
      <vt:lpstr>Find the spanning tree</vt:lpstr>
      <vt:lpstr>Find the spanning tree</vt:lpstr>
      <vt:lpstr>Minimum Spanning Trees</vt:lpstr>
      <vt:lpstr>Prim’s Algorithm</vt:lpstr>
      <vt:lpstr>Directed Graphs &amp; Network Flows</vt:lpstr>
      <vt:lpstr>Directed Graph</vt:lpstr>
      <vt:lpstr>Matrix Representation (M)</vt:lpstr>
      <vt:lpstr>Degree of Vertex</vt:lpstr>
      <vt:lpstr>Reachability</vt:lpstr>
      <vt:lpstr>Adjacency Matrix</vt:lpstr>
      <vt:lpstr>Calculator</vt:lpstr>
      <vt:lpstr>Dominance</vt:lpstr>
      <vt:lpstr>Draw an adjacency matrix</vt:lpstr>
      <vt:lpstr>Complete the Dominance Matrix</vt:lpstr>
      <vt:lpstr>2 Step Dominance</vt:lpstr>
      <vt:lpstr>Dominance Value</vt:lpstr>
      <vt:lpstr>Network Flows</vt:lpstr>
      <vt:lpstr>Maximum Flow</vt:lpstr>
      <vt:lpstr>Cut Set</vt:lpstr>
      <vt:lpstr>Cut Set: Find Maximum Flow</vt:lpstr>
      <vt:lpstr>PowerPoint Presentation</vt:lpstr>
      <vt:lpstr>Project Networks</vt:lpstr>
      <vt:lpstr>Project Networks</vt:lpstr>
      <vt:lpstr>Dependency Lists</vt:lpstr>
      <vt:lpstr>Creating a Dependency List</vt:lpstr>
      <vt:lpstr>Dependency List from previous slide</vt:lpstr>
      <vt:lpstr>Given a Dependency List</vt:lpstr>
      <vt:lpstr>Network from Dependency List</vt:lpstr>
      <vt:lpstr>PowerPoint Presentation</vt:lpstr>
      <vt:lpstr>PowerPoint Presentation</vt:lpstr>
      <vt:lpstr>Critical Path Analysis</vt:lpstr>
      <vt:lpstr>Critical Path Analysis</vt:lpstr>
      <vt:lpstr>PowerPoint Presentation</vt:lpstr>
      <vt:lpstr>Critical Paths</vt:lpstr>
      <vt:lpstr>Scheduling; Forward &amp; Backward Scanning</vt:lpstr>
      <vt:lpstr>Boxes</vt:lpstr>
      <vt:lpstr>Float (or Slack)</vt:lpstr>
      <vt:lpstr>Float/Slack</vt:lpstr>
      <vt:lpstr>Critical Path &amp; Float</vt:lpstr>
      <vt:lpstr>Crashing</vt:lpstr>
      <vt:lpstr>a)</vt:lpstr>
      <vt:lpstr>b)</vt:lpstr>
      <vt:lpstr>Bipartite Graphs</vt:lpstr>
      <vt:lpstr>Bipartite Graphs</vt:lpstr>
      <vt:lpstr>Who shops where?</vt:lpstr>
      <vt:lpstr>PowerPoint Presentation</vt:lpstr>
      <vt:lpstr>The Hungarian Algorithm</vt:lpstr>
    </vt:vector>
  </TitlesOfParts>
  <Company>DEECD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Networks and Decision Mathematics</dc:title>
  <dc:creator>Tony Kilfoyle</dc:creator>
  <cp:lastModifiedBy>Tony Kilfoyle</cp:lastModifiedBy>
  <cp:revision>93</cp:revision>
  <cp:lastPrinted>2012-08-06T00:39:58Z</cp:lastPrinted>
  <dcterms:created xsi:type="dcterms:W3CDTF">2012-06-25T03:41:34Z</dcterms:created>
  <dcterms:modified xsi:type="dcterms:W3CDTF">2012-08-06T05:12:35Z</dcterms:modified>
</cp:coreProperties>
</file>